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6" r:id="rId5"/>
    <p:sldId id="294" r:id="rId6"/>
    <p:sldId id="301" r:id="rId7"/>
    <p:sldId id="293" r:id="rId8"/>
    <p:sldId id="305" r:id="rId9"/>
    <p:sldId id="295" r:id="rId10"/>
    <p:sldId id="304" r:id="rId11"/>
    <p:sldId id="302" r:id="rId12"/>
    <p:sldId id="297" r:id="rId13"/>
    <p:sldId id="306" r:id="rId14"/>
    <p:sldId id="307" r:id="rId15"/>
    <p:sldId id="308" r:id="rId16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53"/>
    <a:srgbClr val="F39200"/>
    <a:srgbClr val="E4E4E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0B60F-9B6E-4C48-95CA-1D929A93DA2A}" v="2" dt="2025-04-07T03:10:56.7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920" y="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19C55-774B-4737-B8FC-F91844E082F0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B125B-D0E7-4E31-B441-F08898C9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13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B125B-D0E7-4E31-B441-F08898C951F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25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41BB9-EF19-E9BB-CC83-34BECBDB2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FFD33E3-599B-DAF9-8C97-C7F1076D4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A661B6B-24D8-71E5-0774-5047561F5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5490A9-7982-0C01-1B19-C0FF63A35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B125B-D0E7-4E31-B441-F08898C951F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722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98132-E19E-3C2A-F644-3403E5820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F308A45-EE7C-CEB0-27C8-D8DBAB056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466E22C-B1E4-3735-5EE8-CDE60D355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BA8C7A-85B0-2CA9-DBF8-CD1BF06A8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B125B-D0E7-4E31-B441-F08898C951F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118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97595-F24D-D188-3FBA-3A7B36578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8CDA14A-FD70-F031-04A1-59A5CD4FB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27B99C6-A39C-D593-79E4-B2C25C78A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2C9BF2-D8A7-5ADC-4EDD-924052829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B125B-D0E7-4E31-B441-F08898C951F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45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B125B-D0E7-4E31-B441-F08898C951F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69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20B43-17DF-052A-C17E-36F942C1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2D02015-45C1-9464-F2E9-EE832B9E5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D3261AB-380B-7FAB-A796-0A34E6328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409471-1991-66FD-BCD6-5336556CA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B125B-D0E7-4E31-B441-F08898C951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98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B125B-D0E7-4E31-B441-F08898C951F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52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89F5A-7705-BE81-2E28-4FF0BE864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EF5EC64-7812-1199-F86F-59E9017B9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981775A-A1EA-3D08-F0FB-3E5CA78DC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6EFCCD-7BE2-6F1F-6596-FFE96FB69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B125B-D0E7-4E31-B441-F08898C951F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959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B125B-D0E7-4E31-B441-F08898C951F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42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7B0C1-B6E7-E9AA-2226-BF4DE7B01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59BED44-0D52-5FF6-2876-A4D4BA120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600B59A-F759-5C5F-6EFA-DC597446F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6D09AE-EEF5-78F1-CFC1-8894D5A9F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B125B-D0E7-4E31-B441-F08898C951F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91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61533-0A73-8605-E148-56DC6FDC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6B4E25C-2D51-1B43-341F-A1A9992B3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E64389-BC87-BF91-7D28-61779ABAA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73EA1D-AED4-674E-B1BB-CF01E64ABC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B125B-D0E7-4E31-B441-F08898C951F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097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3672D-30CE-02EF-DE3C-F53302183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37BEAE5-46A4-1D9E-5616-92D9FAAE8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76BFC93-3DE8-54FC-B77C-AACDF7D12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74A76C-7B16-5E31-EF9D-6F9887154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B125B-D0E7-4E31-B441-F08898C951F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92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tx1"/>
                </a:solidFill>
                <a:latin typeface="Nunito"/>
                <a:cs typeface="Nun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tx1"/>
                </a:solidFill>
                <a:latin typeface="Nunito"/>
                <a:cs typeface="Nun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tx1"/>
                </a:solidFill>
                <a:latin typeface="Nunito"/>
                <a:cs typeface="Nun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0775" y="4981069"/>
            <a:ext cx="12362549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chemeClr val="tx1"/>
                </a:solidFill>
                <a:latin typeface="Nunito"/>
                <a:cs typeface="Nun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17298" y="4792209"/>
            <a:ext cx="14669503" cy="272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8.png"/><Relationship Id="rId10" Type="http://schemas.openxmlformats.org/officeDocument/2006/relationships/image" Target="../media/image16.jpe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180DF07-2760-4244-A7F8-A174CDEB1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68" y="1169128"/>
            <a:ext cx="2708314" cy="392684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91BEDE3-4AB2-93CE-B566-395C7DEE2633}"/>
              </a:ext>
            </a:extLst>
          </p:cNvPr>
          <p:cNvSpPr txBox="1"/>
          <p:nvPr/>
        </p:nvSpPr>
        <p:spPr>
          <a:xfrm>
            <a:off x="5719554" y="2348442"/>
            <a:ext cx="1031549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9600">
                <a:solidFill>
                  <a:schemeClr val="bg1"/>
                </a:solidFill>
              </a:rPr>
              <a:t>Edinburgh</a:t>
            </a:r>
          </a:p>
        </p:txBody>
      </p:sp>
      <p:pic>
        <p:nvPicPr>
          <p:cNvPr id="7" name="Afbeelding 6" descr="253 Edinburgh Piper Stock Photos - Free &amp; Royalty-Free Stock Photos from  Dreamstime">
            <a:extLst>
              <a:ext uri="{FF2B5EF4-FFF2-40B4-BE49-F238E27FC236}">
                <a16:creationId xmlns:a16="http://schemas.microsoft.com/office/drawing/2014/main" id="{8C53FE66-00DB-310A-5798-1406EBABEE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" r="3165" b="4859"/>
          <a:stretch/>
        </p:blipFill>
        <p:spPr>
          <a:xfrm>
            <a:off x="9578197" y="5640323"/>
            <a:ext cx="3943796" cy="4793880"/>
          </a:xfrm>
          <a:prstGeom prst="rect">
            <a:avLst/>
          </a:prstGeom>
        </p:spPr>
      </p:pic>
      <p:pic>
        <p:nvPicPr>
          <p:cNvPr id="9" name="Afbeelding 8" descr="Afbeelding met buitenshuis, wolk, hemel, gebouw&#10;&#10;Automatisch gegenereerde beschrijving">
            <a:extLst>
              <a:ext uri="{FF2B5EF4-FFF2-40B4-BE49-F238E27FC236}">
                <a16:creationId xmlns:a16="http://schemas.microsoft.com/office/drawing/2014/main" id="{E53F50DF-1EAE-FB6A-194E-163F37BFB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12" y="5640323"/>
            <a:ext cx="7928690" cy="4793880"/>
          </a:xfrm>
          <a:prstGeom prst="rect">
            <a:avLst/>
          </a:prstGeom>
        </p:spPr>
      </p:pic>
      <p:pic>
        <p:nvPicPr>
          <p:cNvPr id="6" name="Afbeelding 5" descr="Edinburgh Bezienswaardigheden - 20x Wat doen in Edinburgh">
            <a:extLst>
              <a:ext uri="{FF2B5EF4-FFF2-40B4-BE49-F238E27FC236}">
                <a16:creationId xmlns:a16="http://schemas.microsoft.com/office/drawing/2014/main" id="{EFE5EBE1-96C0-FDE5-C501-80239F654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5435" y="780638"/>
            <a:ext cx="6382871" cy="4155059"/>
          </a:xfrm>
          <a:prstGeom prst="rect">
            <a:avLst/>
          </a:prstGeom>
        </p:spPr>
      </p:pic>
      <p:pic>
        <p:nvPicPr>
          <p:cNvPr id="4" name="Afbeelding 3" descr="Arthur's Seat: The Complete Guide">
            <a:extLst>
              <a:ext uri="{FF2B5EF4-FFF2-40B4-BE49-F238E27FC236}">
                <a16:creationId xmlns:a16="http://schemas.microsoft.com/office/drawing/2014/main" id="{EBE9DD93-8672-AF66-1EF6-46F209C586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523" r="16683" b="-523"/>
          <a:stretch/>
        </p:blipFill>
        <p:spPr bwMode="auto">
          <a:xfrm>
            <a:off x="14351089" y="5640323"/>
            <a:ext cx="4367217" cy="480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3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5"/>
    </mc:Choice>
    <mc:Fallback xmlns="">
      <p:transition spd="slow" advTm="44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1557B-3E0B-FF49-C652-75232AFA2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0834AEB3-66A6-2EEC-629E-B14740C813C3}"/>
              </a:ext>
            </a:extLst>
          </p:cNvPr>
          <p:cNvSpPr/>
          <p:nvPr/>
        </p:nvSpPr>
        <p:spPr>
          <a:xfrm>
            <a:off x="0" y="11053788"/>
            <a:ext cx="20104099" cy="25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0B2FF4F-6BF0-EFD2-60DD-9FE4F8008234}"/>
              </a:ext>
            </a:extLst>
          </p:cNvPr>
          <p:cNvSpPr/>
          <p:nvPr/>
        </p:nvSpPr>
        <p:spPr>
          <a:xfrm>
            <a:off x="9614922" y="628253"/>
            <a:ext cx="874256" cy="825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Afbeelding 2" descr="Afbeelding met Stekkers en stopcontacten, plastic, cilinder, Huishoudelijk apparaat&#10;&#10;Door AI gegenereerde inhoud is mogelijk onjuist.">
            <a:extLst>
              <a:ext uri="{FF2B5EF4-FFF2-40B4-BE49-F238E27FC236}">
                <a16:creationId xmlns:a16="http://schemas.microsoft.com/office/drawing/2014/main" id="{20AB0575-19D4-1511-5F90-3AAF003F4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59" y="2892714"/>
            <a:ext cx="6691745" cy="669174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28AF1AF-EAE0-8105-573B-4B40B4AD65E0}"/>
              </a:ext>
            </a:extLst>
          </p:cNvPr>
          <p:cNvSpPr txBox="1"/>
          <p:nvPr/>
        </p:nvSpPr>
        <p:spPr>
          <a:xfrm>
            <a:off x="5101936" y="1724891"/>
            <a:ext cx="881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WERELDSTEKKER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4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2"/>
    </mc:Choice>
    <mc:Fallback xmlns="">
      <p:transition spd="slow" advTm="95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05372-C545-722D-C43B-847A1FE91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45D0A25E-FD8F-FDD6-3897-7E979136DE7D}"/>
              </a:ext>
            </a:extLst>
          </p:cNvPr>
          <p:cNvSpPr/>
          <p:nvPr/>
        </p:nvSpPr>
        <p:spPr>
          <a:xfrm>
            <a:off x="0" y="11053788"/>
            <a:ext cx="20104099" cy="25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DB27634-A412-A6AA-614C-8B5D7C79FF78}"/>
              </a:ext>
            </a:extLst>
          </p:cNvPr>
          <p:cNvSpPr/>
          <p:nvPr/>
        </p:nvSpPr>
        <p:spPr>
          <a:xfrm>
            <a:off x="9614922" y="628253"/>
            <a:ext cx="874256" cy="825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00AA36B-6ABF-A171-6D1E-304FF15D2137}"/>
              </a:ext>
            </a:extLst>
          </p:cNvPr>
          <p:cNvSpPr txBox="1"/>
          <p:nvPr/>
        </p:nvSpPr>
        <p:spPr>
          <a:xfrm>
            <a:off x="4268218" y="1724891"/>
            <a:ext cx="9645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Noodnummer: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198DC48-0AA7-9EBC-44B2-7C1FC690A993}"/>
              </a:ext>
            </a:extLst>
          </p:cNvPr>
          <p:cNvSpPr txBox="1"/>
          <p:nvPr/>
        </p:nvSpPr>
        <p:spPr>
          <a:xfrm>
            <a:off x="4268218" y="4082608"/>
            <a:ext cx="111152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Vanaf vrijdag 11 april t/m 18 april 2025</a:t>
            </a:r>
          </a:p>
          <a:p>
            <a:endParaRPr lang="nl-NL" sz="4800" b="1" dirty="0"/>
          </a:p>
          <a:p>
            <a:endParaRPr lang="nl-NL" sz="4800" b="1" dirty="0"/>
          </a:p>
          <a:p>
            <a:r>
              <a:rPr lang="nl-NL" sz="8000" b="1" dirty="0">
                <a:solidFill>
                  <a:srgbClr val="FF0000"/>
                </a:solidFill>
              </a:rPr>
              <a:t>06 - 42 07 02 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2"/>
    </mc:Choice>
    <mc:Fallback xmlns="">
      <p:transition spd="slow" advTm="958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0C401-BC08-AD90-C0B8-7AC7DC7EA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8198AE46-1F7A-EBFD-CBFD-4F08927F03AE}"/>
              </a:ext>
            </a:extLst>
          </p:cNvPr>
          <p:cNvSpPr/>
          <p:nvPr/>
        </p:nvSpPr>
        <p:spPr>
          <a:xfrm>
            <a:off x="0" y="11053788"/>
            <a:ext cx="20104099" cy="25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ABF3CED-E58E-596A-87BF-8AF9C7781827}"/>
              </a:ext>
            </a:extLst>
          </p:cNvPr>
          <p:cNvSpPr/>
          <p:nvPr/>
        </p:nvSpPr>
        <p:spPr>
          <a:xfrm>
            <a:off x="9614922" y="628253"/>
            <a:ext cx="874256" cy="825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BF73503-432C-54A3-56A9-21776382D272}"/>
              </a:ext>
            </a:extLst>
          </p:cNvPr>
          <p:cNvSpPr txBox="1"/>
          <p:nvPr/>
        </p:nvSpPr>
        <p:spPr>
          <a:xfrm>
            <a:off x="4268218" y="4082608"/>
            <a:ext cx="1111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VRAGEN </a:t>
            </a:r>
          </a:p>
        </p:txBody>
      </p:sp>
      <p:pic>
        <p:nvPicPr>
          <p:cNvPr id="4" name="Afbeelding 3" descr="Afbeelding met tekenfilm, kunst&#10;&#10;Door AI gegenereerde inhoud is mogelijk onjuist.">
            <a:extLst>
              <a:ext uri="{FF2B5EF4-FFF2-40B4-BE49-F238E27FC236}">
                <a16:creationId xmlns:a16="http://schemas.microsoft.com/office/drawing/2014/main" id="{A8C71532-2778-2891-89F8-AF00B2A60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22" y="1543802"/>
            <a:ext cx="6819528" cy="77244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3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2"/>
    </mc:Choice>
    <mc:Fallback xmlns="">
      <p:transition spd="slow" advTm="958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1053788"/>
            <a:ext cx="20104099" cy="25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0C87A9A-A1A6-4FAD-8159-90C23F289CEB}"/>
              </a:ext>
            </a:extLst>
          </p:cNvPr>
          <p:cNvSpPr/>
          <p:nvPr/>
        </p:nvSpPr>
        <p:spPr>
          <a:xfrm>
            <a:off x="9614922" y="628253"/>
            <a:ext cx="874256" cy="825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Afbeelding 2" descr="Afbeelding met transport, buitenshuis, watervoertuig, water&#10;&#10;Door AI gegenereerde inhoud is mogelijk onjuist.">
            <a:extLst>
              <a:ext uri="{FF2B5EF4-FFF2-40B4-BE49-F238E27FC236}">
                <a16:creationId xmlns:a16="http://schemas.microsoft.com/office/drawing/2014/main" id="{4EE839E7-966E-8FDD-DEFB-7B7DD0CAAE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77" y="3401396"/>
            <a:ext cx="8247168" cy="5706746"/>
          </a:xfrm>
          <a:prstGeom prst="rect">
            <a:avLst/>
          </a:prstGeom>
        </p:spPr>
      </p:pic>
      <p:pic>
        <p:nvPicPr>
          <p:cNvPr id="6" name="Afbeelding 5" descr="Afbeelding met tekst, buitenshuis, bus, transport&#10;&#10;Door AI gegenereerde inhoud is mogelijk onjuist.">
            <a:extLst>
              <a:ext uri="{FF2B5EF4-FFF2-40B4-BE49-F238E27FC236}">
                <a16:creationId xmlns:a16="http://schemas.microsoft.com/office/drawing/2014/main" id="{BB51FCD7-7BB8-511C-7F16-69C6FB746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27" y="3401396"/>
            <a:ext cx="8598505" cy="570674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3E20701-1905-BDB6-31DC-5EE02D9BA151}"/>
              </a:ext>
            </a:extLst>
          </p:cNvPr>
          <p:cNvSpPr txBox="1"/>
          <p:nvPr/>
        </p:nvSpPr>
        <p:spPr>
          <a:xfrm>
            <a:off x="1472827" y="1712687"/>
            <a:ext cx="4343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dirty="0"/>
              <a:t>VERVOER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0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6"/>
    </mc:Choice>
    <mc:Fallback xmlns="">
      <p:transition spd="slow" advTm="111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C1901-9D32-F9B2-BECF-13A225D6B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F71E10A1-5FB4-3E96-3602-753A4228DD81}"/>
              </a:ext>
            </a:extLst>
          </p:cNvPr>
          <p:cNvSpPr/>
          <p:nvPr/>
        </p:nvSpPr>
        <p:spPr>
          <a:xfrm>
            <a:off x="0" y="11053788"/>
            <a:ext cx="20104099" cy="25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B18D45BE-0C58-653A-4FB5-7D5CF1675C56}"/>
              </a:ext>
            </a:extLst>
          </p:cNvPr>
          <p:cNvSpPr/>
          <p:nvPr/>
        </p:nvSpPr>
        <p:spPr>
          <a:xfrm>
            <a:off x="9614922" y="628253"/>
            <a:ext cx="874256" cy="825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9EC372-8655-0F17-26C2-C5DF4EEEBB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707"/>
          <a:stretch/>
        </p:blipFill>
        <p:spPr>
          <a:xfrm>
            <a:off x="3040292" y="362084"/>
            <a:ext cx="14245303" cy="10201835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2BEC8B6-5058-80B6-71D1-56CB73AB859D}"/>
              </a:ext>
            </a:extLst>
          </p:cNvPr>
          <p:cNvCxnSpPr>
            <a:cxnSpLocks/>
          </p:cNvCxnSpPr>
          <p:nvPr/>
        </p:nvCxnSpPr>
        <p:spPr>
          <a:xfrm flipH="1">
            <a:off x="7917873" y="3647208"/>
            <a:ext cx="1697049" cy="1028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CF4968FA-450B-EAFA-EAB0-B3D3ED3F7F15}"/>
              </a:ext>
            </a:extLst>
          </p:cNvPr>
          <p:cNvSpPr txBox="1"/>
          <p:nvPr/>
        </p:nvSpPr>
        <p:spPr>
          <a:xfrm>
            <a:off x="11627427" y="5974773"/>
            <a:ext cx="191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Ca. 3,5 uur rijden</a:t>
            </a:r>
            <a:r>
              <a:rPr lang="nl-NL" dirty="0"/>
              <a:t>	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3025660-16C3-9412-98FA-42A0CB6F0CC4}"/>
              </a:ext>
            </a:extLst>
          </p:cNvPr>
          <p:cNvCxnSpPr>
            <a:cxnSpLocks/>
          </p:cNvCxnSpPr>
          <p:nvPr/>
        </p:nvCxnSpPr>
        <p:spPr>
          <a:xfrm flipH="1">
            <a:off x="10162944" y="9160121"/>
            <a:ext cx="314747" cy="757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1B5AD242-E835-7322-AC8A-E72E9D0D7116}"/>
              </a:ext>
            </a:extLst>
          </p:cNvPr>
          <p:cNvSpPr txBox="1"/>
          <p:nvPr/>
        </p:nvSpPr>
        <p:spPr>
          <a:xfrm>
            <a:off x="9834636" y="3347758"/>
            <a:ext cx="20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Ca. 11 uur rijden</a:t>
            </a:r>
            <a:r>
              <a:rPr lang="nl-NL" dirty="0"/>
              <a:t>	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D00116D2-89D1-E91C-05A4-8754B30BEA80}"/>
              </a:ext>
            </a:extLst>
          </p:cNvPr>
          <p:cNvCxnSpPr>
            <a:cxnSpLocks/>
          </p:cNvCxnSpPr>
          <p:nvPr/>
        </p:nvCxnSpPr>
        <p:spPr>
          <a:xfrm>
            <a:off x="12129654" y="6494318"/>
            <a:ext cx="0" cy="221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8DBEA6E9-C9FD-0A40-19F6-6C742CC947CE}"/>
              </a:ext>
            </a:extLst>
          </p:cNvPr>
          <p:cNvSpPr txBox="1"/>
          <p:nvPr/>
        </p:nvSpPr>
        <p:spPr>
          <a:xfrm>
            <a:off x="8658958" y="9917588"/>
            <a:ext cx="191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Ca. 2 uur varen</a:t>
            </a:r>
            <a:r>
              <a:rPr lang="nl-NL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9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6"/>
    </mc:Choice>
    <mc:Fallback xmlns="">
      <p:transition spd="slow" advTm="111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1053788"/>
            <a:ext cx="20104099" cy="25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0C87A9A-A1A6-4FAD-8159-90C23F289CEB}"/>
              </a:ext>
            </a:extLst>
          </p:cNvPr>
          <p:cNvSpPr/>
          <p:nvPr/>
        </p:nvSpPr>
        <p:spPr>
          <a:xfrm>
            <a:off x="9614922" y="628253"/>
            <a:ext cx="874256" cy="825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St Christopher's Edinburgh Original, Edinburgh – Bijgewerkte prijzen 2023">
            <a:extLst>
              <a:ext uri="{FF2B5EF4-FFF2-40B4-BE49-F238E27FC236}">
                <a16:creationId xmlns:a16="http://schemas.microsoft.com/office/drawing/2014/main" id="{204B28D2-206A-24D4-5E07-023B1DF7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51" y="1594808"/>
            <a:ext cx="5952566" cy="39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dinburgh Guide | St. Christopher's Inn | Europe's Famous Hostels">
            <a:extLst>
              <a:ext uri="{FF2B5EF4-FFF2-40B4-BE49-F238E27FC236}">
                <a16:creationId xmlns:a16="http://schemas.microsoft.com/office/drawing/2014/main" id="{B1E71827-B5F5-90EB-3843-D74D33E53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2" y="6279453"/>
            <a:ext cx="5515662" cy="41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. Christopher's Inn Edinburgh - Hostel - HOTEL INFO">
            <a:extLst>
              <a:ext uri="{FF2B5EF4-FFF2-40B4-BE49-F238E27FC236}">
                <a16:creationId xmlns:a16="http://schemas.microsoft.com/office/drawing/2014/main" id="{22F19659-F3BB-3438-D397-963ED0347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 b="4599"/>
          <a:stretch/>
        </p:blipFill>
        <p:spPr bwMode="auto">
          <a:xfrm>
            <a:off x="13471694" y="1636896"/>
            <a:ext cx="5386294" cy="397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 Christopher's Edinburgh Old Town, Edinburgh - 2023 Prices &amp; Reviews -  Hostelworld">
            <a:extLst>
              <a:ext uri="{FF2B5EF4-FFF2-40B4-BE49-F238E27FC236}">
                <a16:creationId xmlns:a16="http://schemas.microsoft.com/office/drawing/2014/main" id="{C126C189-9D67-9491-43A2-3B6F89CD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3" y="1636896"/>
            <a:ext cx="5617404" cy="39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. Christopher's Inn Edinburgh - Hostel book - Looking for Booking">
            <a:extLst>
              <a:ext uri="{FF2B5EF4-FFF2-40B4-BE49-F238E27FC236}">
                <a16:creationId xmlns:a16="http://schemas.microsoft.com/office/drawing/2014/main" id="{86733307-6CCD-7FE1-93AE-6C36F6498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"/>
          <a:stretch/>
        </p:blipFill>
        <p:spPr bwMode="auto">
          <a:xfrm>
            <a:off x="13471694" y="6235150"/>
            <a:ext cx="5388681" cy="41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 Christophers Inns - BETA | British Educational Travel Association">
            <a:extLst>
              <a:ext uri="{FF2B5EF4-FFF2-40B4-BE49-F238E27FC236}">
                <a16:creationId xmlns:a16="http://schemas.microsoft.com/office/drawing/2014/main" id="{3D8C0A70-04BE-D19A-7550-2FB75A4DD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6"/>
          <a:stretch/>
        </p:blipFill>
        <p:spPr bwMode="auto">
          <a:xfrm>
            <a:off x="6788051" y="6235150"/>
            <a:ext cx="5952566" cy="41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40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2"/>
    </mc:Choice>
    <mc:Fallback xmlns="">
      <p:transition spd="slow" advTm="9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CE511-C55D-12E8-48F9-EFF4138E0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56E3567-5DA2-770E-D22B-48CF4D04154B}"/>
              </a:ext>
            </a:extLst>
          </p:cNvPr>
          <p:cNvSpPr/>
          <p:nvPr/>
        </p:nvSpPr>
        <p:spPr>
          <a:xfrm>
            <a:off x="0" y="11053788"/>
            <a:ext cx="20104099" cy="25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616729A-B661-3336-D7EF-5B4ED13590E2}"/>
              </a:ext>
            </a:extLst>
          </p:cNvPr>
          <p:cNvSpPr/>
          <p:nvPr/>
        </p:nvSpPr>
        <p:spPr>
          <a:xfrm>
            <a:off x="9614922" y="628253"/>
            <a:ext cx="874256" cy="825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DBED229-50C8-A275-6C13-9BEDB75D3DBC}"/>
              </a:ext>
            </a:extLst>
          </p:cNvPr>
          <p:cNvSpPr txBox="1"/>
          <p:nvPr/>
        </p:nvSpPr>
        <p:spPr>
          <a:xfrm>
            <a:off x="1756641" y="1796184"/>
            <a:ext cx="176784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4000" b="1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Programma:</a:t>
            </a:r>
          </a:p>
          <a:p>
            <a:pPr algn="l"/>
            <a:endParaRPr lang="nl-NL" sz="4000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algn="l"/>
            <a:r>
              <a:rPr lang="nl-NL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Zondag		Vertrek 19.30u per bus naar Calais. 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23.00u aankomst in Calais. Check in ferry</a:t>
            </a:r>
          </a:p>
          <a:p>
            <a:pPr algn="l"/>
            <a:endParaRPr lang="nl-NL" sz="40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Maandag	01.00u	vertrek ferry</a:t>
            </a:r>
          </a:p>
          <a:p>
            <a:pPr algn="l"/>
            <a:r>
              <a:rPr lang="nl-NL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			02.00u	aankomst in Dover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	aansluitend rit naar Edinburgh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</a:t>
            </a:r>
            <a:r>
              <a:rPr lang="nl-NL" sz="4000" dirty="0">
                <a:solidFill>
                  <a:srgbClr val="242424"/>
                </a:solidFill>
                <a:latin typeface="Aptos Narrow" panose="020B0004020202020204" pitchFamily="34" charset="0"/>
              </a:rPr>
              <a:t>± 15.00u aankomst in hostel</a:t>
            </a:r>
          </a:p>
          <a:p>
            <a:pPr algn="l"/>
            <a:r>
              <a:rPr lang="nl-NL" sz="4000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			vrije tijd, wandelen door centrum, chillen op kamer?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 Narrow" panose="020B0004020202020204" pitchFamily="34" charset="0"/>
              </a:rPr>
              <a:t>			19.30u	diner in Fish </a:t>
            </a:r>
            <a:r>
              <a:rPr lang="nl-NL" sz="4000" dirty="0" err="1">
                <a:solidFill>
                  <a:srgbClr val="242424"/>
                </a:solidFill>
                <a:latin typeface="Aptos Narrow" panose="020B0004020202020204" pitchFamily="34" charset="0"/>
              </a:rPr>
              <a:t>and</a:t>
            </a:r>
            <a:r>
              <a:rPr lang="nl-NL" sz="4000" dirty="0">
                <a:solidFill>
                  <a:srgbClr val="242424"/>
                </a:solidFill>
                <a:latin typeface="Aptos Narrow" panose="020B0004020202020204" pitchFamily="34" charset="0"/>
              </a:rPr>
              <a:t> Chips Restaurant </a:t>
            </a:r>
            <a:r>
              <a:rPr lang="nl-NL" sz="4000" dirty="0" err="1">
                <a:solidFill>
                  <a:srgbClr val="242424"/>
                </a:solidFill>
                <a:latin typeface="Aptos Narrow" panose="020B0004020202020204" pitchFamily="34" charset="0"/>
              </a:rPr>
              <a:t>Bertie’s</a:t>
            </a:r>
            <a:endParaRPr lang="nl-NL" sz="4000" dirty="0">
              <a:solidFill>
                <a:srgbClr val="242424"/>
              </a:solidFill>
              <a:latin typeface="Aptos Narrow" panose="020B0004020202020204" pitchFamily="34" charset="0"/>
            </a:endParaRPr>
          </a:p>
          <a:p>
            <a:pPr algn="l"/>
            <a:r>
              <a:rPr lang="nl-NL" sz="4000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					daarna eventueel stadswandeling onder begeleiding van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 Narrow" panose="020B0004020202020204" pitchFamily="34" charset="0"/>
              </a:rPr>
              <a:t>					Dhr. Krook en/of Mevr. Krijgsman</a:t>
            </a:r>
            <a:endParaRPr lang="nl-NL" sz="40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  </a:t>
            </a:r>
            <a:endParaRPr lang="nl-NL" sz="40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1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2"/>
    </mc:Choice>
    <mc:Fallback xmlns="">
      <p:transition spd="slow" advTm="9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1053788"/>
            <a:ext cx="20104099" cy="25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0C87A9A-A1A6-4FAD-8159-90C23F289CEB}"/>
              </a:ext>
            </a:extLst>
          </p:cNvPr>
          <p:cNvSpPr/>
          <p:nvPr/>
        </p:nvSpPr>
        <p:spPr>
          <a:xfrm>
            <a:off x="9614922" y="628253"/>
            <a:ext cx="874256" cy="825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92D0319-75D0-BF88-FE20-90EF746735D9}"/>
              </a:ext>
            </a:extLst>
          </p:cNvPr>
          <p:cNvSpPr txBox="1"/>
          <p:nvPr/>
        </p:nvSpPr>
        <p:spPr>
          <a:xfrm>
            <a:off x="1746250" y="2378075"/>
            <a:ext cx="17678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4000" b="1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Programma:</a:t>
            </a:r>
          </a:p>
          <a:p>
            <a:pPr algn="l"/>
            <a:endParaRPr lang="nl-NL" sz="4000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Dinsdag		07.30u	ontbijt</a:t>
            </a:r>
          </a:p>
          <a:p>
            <a:pPr algn="l"/>
            <a:r>
              <a:rPr lang="nl-NL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			08.30u	vertrek naar Stirling University of </a:t>
            </a:r>
            <a:r>
              <a:rPr lang="nl-NL" sz="40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applied</a:t>
            </a:r>
            <a:r>
              <a:rPr lang="nl-NL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nl-NL" sz="40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Science</a:t>
            </a:r>
            <a:endParaRPr lang="nl-NL" sz="40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09.30u	aankomst Stirling en start programma.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	Wordt verzorgd door docenten </a:t>
            </a:r>
            <a:r>
              <a:rPr lang="nl-NL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in opleiding van de 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                                </a:t>
            </a:r>
            <a:r>
              <a:rPr lang="nl-NL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           University. Voorlopige planning: </a:t>
            </a:r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Rondleiding campus, 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                                            meet </a:t>
            </a:r>
            <a:r>
              <a:rPr lang="nl-NL" sz="4000" dirty="0" err="1">
                <a:solidFill>
                  <a:srgbClr val="242424"/>
                </a:solidFill>
                <a:latin typeface="Aptos" panose="020B0004020202020204" pitchFamily="34" charset="0"/>
              </a:rPr>
              <a:t>and</a:t>
            </a:r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 </a:t>
            </a:r>
            <a:r>
              <a:rPr lang="nl-NL" sz="4000" dirty="0" err="1">
                <a:solidFill>
                  <a:srgbClr val="242424"/>
                </a:solidFill>
                <a:latin typeface="Aptos" panose="020B0004020202020204" pitchFamily="34" charset="0"/>
              </a:rPr>
              <a:t>greet</a:t>
            </a:r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 </a:t>
            </a:r>
            <a:r>
              <a:rPr lang="nl-NL" sz="4000" dirty="0" err="1">
                <a:solidFill>
                  <a:srgbClr val="242424"/>
                </a:solidFill>
                <a:latin typeface="Aptos" panose="020B0004020202020204" pitchFamily="34" charset="0"/>
              </a:rPr>
              <a:t>local</a:t>
            </a:r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 </a:t>
            </a:r>
            <a:r>
              <a:rPr lang="nl-NL" sz="40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students</a:t>
            </a:r>
            <a:r>
              <a:rPr lang="nl-NL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, sightseeing in en rond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                                           </a:t>
            </a:r>
            <a:r>
              <a:rPr lang="nl-NL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nl-NL" sz="40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Stirling</a:t>
            </a:r>
            <a:r>
              <a:rPr lang="nl-NL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en bezoek </a:t>
            </a:r>
            <a:r>
              <a:rPr lang="nl-NL" sz="4000" dirty="0" err="1">
                <a:solidFill>
                  <a:srgbClr val="242424"/>
                </a:solidFill>
                <a:latin typeface="Aptos" panose="020B0004020202020204" pitchFamily="34" charset="0"/>
              </a:rPr>
              <a:t>Stirling</a:t>
            </a:r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 </a:t>
            </a:r>
            <a:r>
              <a:rPr lang="nl-NL" sz="4000" dirty="0" err="1">
                <a:solidFill>
                  <a:srgbClr val="242424"/>
                </a:solidFill>
                <a:latin typeface="Aptos" panose="020B0004020202020204" pitchFamily="34" charset="0"/>
              </a:rPr>
              <a:t>Castle</a:t>
            </a:r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.</a:t>
            </a:r>
          </a:p>
          <a:p>
            <a:pPr algn="l"/>
            <a:r>
              <a:rPr lang="nl-NL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			19.30u	Diner in favoriete studenten pub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??.??	Vertrek naar hostel in Edinburgh</a:t>
            </a:r>
            <a:r>
              <a:rPr lang="nl-NL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5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2"/>
    </mc:Choice>
    <mc:Fallback xmlns="">
      <p:transition spd="slow" advTm="9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55CA6-6BF3-DF54-89B9-2B9EC04E4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959DDE5-A303-10D8-E84F-35A420FEF1DE}"/>
              </a:ext>
            </a:extLst>
          </p:cNvPr>
          <p:cNvSpPr/>
          <p:nvPr/>
        </p:nvSpPr>
        <p:spPr>
          <a:xfrm>
            <a:off x="0" y="11053788"/>
            <a:ext cx="20104099" cy="25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B206CAF-9CAF-23DF-7C6E-AFE23EFE34A0}"/>
              </a:ext>
            </a:extLst>
          </p:cNvPr>
          <p:cNvSpPr/>
          <p:nvPr/>
        </p:nvSpPr>
        <p:spPr>
          <a:xfrm>
            <a:off x="9614922" y="628253"/>
            <a:ext cx="874256" cy="825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0D4CC14-3928-F937-1877-D24D446B3A9D}"/>
              </a:ext>
            </a:extLst>
          </p:cNvPr>
          <p:cNvSpPr txBox="1"/>
          <p:nvPr/>
        </p:nvSpPr>
        <p:spPr>
          <a:xfrm>
            <a:off x="1746250" y="2378075"/>
            <a:ext cx="17678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4000" b="1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Programma:</a:t>
            </a:r>
          </a:p>
          <a:p>
            <a:pPr algn="l"/>
            <a:endParaRPr lang="nl-NL" sz="4000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Woensdag		08.00u	ontbijt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09.00u	per bus naar Arthur’s Seat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11.00u	terug naar het centrum + activiteiten door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		jullie bedacht en gekozen. Overleg onderweg.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16.00u	Start tour door Dean </a:t>
            </a:r>
            <a:r>
              <a:rPr lang="nl-NL" sz="4000" dirty="0" err="1">
                <a:solidFill>
                  <a:srgbClr val="242424"/>
                </a:solidFill>
                <a:latin typeface="Aptos" panose="020B0004020202020204" pitchFamily="34" charset="0"/>
              </a:rPr>
              <a:t>Village</a:t>
            </a:r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 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18.30u	Pizza eten bij Franco Manca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??.??	Terug naar hostel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7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2"/>
    </mc:Choice>
    <mc:Fallback xmlns="">
      <p:transition spd="slow" advTm="95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F6310-6F1C-60EE-D4F7-C27BB7325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041AD52A-F034-C071-9BEE-18A9BC92BB3E}"/>
              </a:ext>
            </a:extLst>
          </p:cNvPr>
          <p:cNvSpPr/>
          <p:nvPr/>
        </p:nvSpPr>
        <p:spPr>
          <a:xfrm>
            <a:off x="0" y="11053788"/>
            <a:ext cx="20104099" cy="25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DB5869C-012C-3697-FD10-893E98B0E373}"/>
              </a:ext>
            </a:extLst>
          </p:cNvPr>
          <p:cNvSpPr/>
          <p:nvPr/>
        </p:nvSpPr>
        <p:spPr>
          <a:xfrm>
            <a:off x="9614922" y="628253"/>
            <a:ext cx="874256" cy="825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7C0F593-B3BA-28D2-8698-32BF2FDFBE64}"/>
              </a:ext>
            </a:extLst>
          </p:cNvPr>
          <p:cNvSpPr txBox="1"/>
          <p:nvPr/>
        </p:nvSpPr>
        <p:spPr>
          <a:xfrm>
            <a:off x="1746250" y="2378075"/>
            <a:ext cx="17678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4000" b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Programma:</a:t>
            </a:r>
          </a:p>
          <a:p>
            <a:pPr algn="l"/>
            <a:endParaRPr lang="nl-NL" sz="4000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Donderdag		08.00u	ontbijt + kamers opruimen en spullen pakken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09.00u	Shop </a:t>
            </a:r>
            <a:r>
              <a:rPr lang="nl-NL" sz="4000" dirty="0" err="1">
                <a:solidFill>
                  <a:srgbClr val="242424"/>
                </a:solidFill>
                <a:latin typeface="Aptos" panose="020B0004020202020204" pitchFamily="34" charset="0"/>
              </a:rPr>
              <a:t>till</a:t>
            </a:r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 </a:t>
            </a:r>
            <a:r>
              <a:rPr lang="nl-NL" sz="4000" dirty="0" err="1">
                <a:solidFill>
                  <a:srgbClr val="242424"/>
                </a:solidFill>
                <a:latin typeface="Aptos" panose="020B0004020202020204" pitchFamily="34" charset="0"/>
              </a:rPr>
              <a:t>you</a:t>
            </a:r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 drop!!!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11.00u	vertrek bus richting Dover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22.00u	aankomst Dover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23.55u	Vertrek ferry</a:t>
            </a:r>
          </a:p>
          <a:p>
            <a:pPr algn="l"/>
            <a:endParaRPr lang="nl-NL" sz="4000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Vrijdag			02.55u	aankomst ferry in Calais</a:t>
            </a: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" panose="020B0004020202020204" pitchFamily="34" charset="0"/>
              </a:rPr>
              <a:t>				</a:t>
            </a:r>
            <a:r>
              <a:rPr lang="nl-NL" sz="4000" dirty="0">
                <a:solidFill>
                  <a:srgbClr val="242424"/>
                </a:solidFill>
                <a:latin typeface="Aptos Narrow" panose="020B0004020202020204" pitchFamily="34" charset="0"/>
              </a:rPr>
              <a:t>± 07.30u	aankomst </a:t>
            </a:r>
            <a:r>
              <a:rPr lang="nl-NL" sz="4000" dirty="0" err="1">
                <a:solidFill>
                  <a:srgbClr val="242424"/>
                </a:solidFill>
                <a:latin typeface="Aptos Narrow" panose="020B0004020202020204" pitchFamily="34" charset="0"/>
              </a:rPr>
              <a:t>Stappegoor</a:t>
            </a:r>
            <a:endParaRPr lang="nl-NL" sz="4000" dirty="0">
              <a:solidFill>
                <a:srgbClr val="242424"/>
              </a:solidFill>
              <a:latin typeface="Aptos Narrow" panose="020B0004020202020204" pitchFamily="34" charset="0"/>
            </a:endParaRPr>
          </a:p>
          <a:p>
            <a:pPr algn="l"/>
            <a:endParaRPr lang="nl-NL" sz="4000" dirty="0">
              <a:solidFill>
                <a:srgbClr val="242424"/>
              </a:solidFill>
              <a:latin typeface="Aptos Narrow" panose="020B0004020202020204" pitchFamily="34" charset="0"/>
            </a:endParaRPr>
          </a:p>
          <a:p>
            <a:pPr algn="l"/>
            <a:r>
              <a:rPr lang="nl-NL" sz="4000" dirty="0">
                <a:solidFill>
                  <a:srgbClr val="242424"/>
                </a:solidFill>
                <a:latin typeface="Aptos Narrow" panose="020B0004020202020204" pitchFamily="34" charset="0"/>
              </a:rPr>
              <a:t>				EINDE REIS</a:t>
            </a:r>
            <a:endParaRPr lang="nl-NL" sz="4000" dirty="0">
              <a:solidFill>
                <a:srgbClr val="242424"/>
              </a:solidFill>
              <a:latin typeface="Aptos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2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2"/>
    </mc:Choice>
    <mc:Fallback xmlns="">
      <p:transition spd="slow" advTm="958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5618B-AAA5-8AC0-91CD-D4A758559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6A34D13-4EAD-2476-A4FB-5E180AE70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36" y="1122285"/>
            <a:ext cx="2708314" cy="392684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6E30718-ED15-ACF1-31E3-C20981CF3694}"/>
              </a:ext>
            </a:extLst>
          </p:cNvPr>
          <p:cNvSpPr txBox="1"/>
          <p:nvPr/>
        </p:nvSpPr>
        <p:spPr>
          <a:xfrm>
            <a:off x="4122304" y="383282"/>
            <a:ext cx="14404686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u="sng" dirty="0"/>
              <a:t>Wat neem je mee?</a:t>
            </a:r>
          </a:p>
          <a:p>
            <a:endParaRPr lang="nl-NL" sz="4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4400" b="1" dirty="0"/>
              <a:t>Paspoort (we checken dit bij instappen!!)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4400" b="1" dirty="0"/>
              <a:t>ETA (geprint, we checken dit bij instappen!!)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4400" b="1" dirty="0"/>
              <a:t>Pinpas voor lunches en uitgaven </a:t>
            </a:r>
            <a:r>
              <a:rPr lang="nl-NL" sz="4400" b="1"/>
              <a:t>persoonlijke aard (</a:t>
            </a:r>
            <a:r>
              <a:rPr lang="nl-NL" sz="4400" b="1" dirty="0"/>
              <a:t>vooraf wisselen is duurder en onnodig)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4400" b="1" dirty="0"/>
              <a:t>Gepaste kleding voor het weer en bezoeken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4400" b="1" dirty="0"/>
              <a:t>Spullen voor persoonlijke verzorging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4400" b="1" dirty="0"/>
              <a:t>Oortjes, </a:t>
            </a:r>
            <a:r>
              <a:rPr lang="nl-NL" sz="4400" b="1" dirty="0" err="1"/>
              <a:t>telefoon+lader,wereldstekker</a:t>
            </a:r>
            <a:r>
              <a:rPr lang="nl-NL" sz="4400" b="1" dirty="0"/>
              <a:t>*, spelletjes?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4400" b="1" dirty="0"/>
              <a:t>Goede wandelschoenen (met name voor Arthur’s </a:t>
            </a:r>
            <a:r>
              <a:rPr lang="nl-NL" sz="4400" b="1" dirty="0" err="1"/>
              <a:t>seat</a:t>
            </a:r>
            <a:r>
              <a:rPr lang="nl-NL" sz="4400" b="1" dirty="0"/>
              <a:t> en Stirling!!)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4400" b="1" dirty="0"/>
              <a:t>Reistabletjes indien nodig (Kruidvat is krachtiger dan Primatour)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4400" b="1" dirty="0"/>
              <a:t>Snacks voor onderweg (we stoppen zeer beperkt!!)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4400" b="1" dirty="0"/>
              <a:t>Liefst sporttas i.p.v. koffer i.v.m. de ruimte in de bus!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33438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5"/>
    </mc:Choice>
    <mc:Fallback xmlns="">
      <p:transition spd="slow" advTm="4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.2|1.3|1.1|1|1.2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4|1.5|1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.2|1.3|1.1|1|1.2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4|1.5|1.4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4|1.5|1.4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4|1.5|1.4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4|1.5|1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4|1.5|1.4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4|1.5|1.4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4|1.5|1.4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9FFC44DEAD543BC1D352E2CA3530D" ma:contentTypeVersion="15" ma:contentTypeDescription="Een nieuw document maken." ma:contentTypeScope="" ma:versionID="cc39964de4834ac9b6c03dab58636aaa">
  <xsd:schema xmlns:xsd="http://www.w3.org/2001/XMLSchema" xmlns:xs="http://www.w3.org/2001/XMLSchema" xmlns:p="http://schemas.microsoft.com/office/2006/metadata/properties" xmlns:ns2="7961f74b-b0bd-4278-877d-274d0e04d515" xmlns:ns3="00a719b0-4c9f-4319-8943-34a9c01c5d1a" targetNamespace="http://schemas.microsoft.com/office/2006/metadata/properties" ma:root="true" ma:fieldsID="c85c071a3be4ab3a1d685e15aca0e56d" ns2:_="" ns3:_="">
    <xsd:import namespace="7961f74b-b0bd-4278-877d-274d0e04d515"/>
    <xsd:import namespace="00a719b0-4c9f-4319-8943-34a9c01c5d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f74b-b0bd-4278-877d-274d0e04d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4716614a-f01d-4325-af12-03c1bea026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719b0-4c9f-4319-8943-34a9c01c5d1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75008ca-517c-4aee-a520-080e9cfea237}" ma:internalName="TaxCatchAll" ma:showField="CatchAllData" ma:web="00a719b0-4c9f-4319-8943-34a9c01c5d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a719b0-4c9f-4319-8943-34a9c01c5d1a" xsi:nil="true"/>
    <lcf76f155ced4ddcb4097134ff3c332f xmlns="7961f74b-b0bd-4278-877d-274d0e04d515">
      <Terms xmlns="http://schemas.microsoft.com/office/infopath/2007/PartnerControls"/>
    </lcf76f155ced4ddcb4097134ff3c332f>
    <SharedWithUsers xmlns="00a719b0-4c9f-4319-8943-34a9c01c5d1a">
      <UserInfo>
        <DisplayName>Sander Krook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ACFEF2F-8127-4E2D-9A12-B0178A8028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B1C149-6C5D-4505-8AE7-E13C90DC1D5E}"/>
</file>

<file path=customXml/itemProps3.xml><?xml version="1.0" encoding="utf-8"?>
<ds:datastoreItem xmlns:ds="http://schemas.openxmlformats.org/officeDocument/2006/customXml" ds:itemID="{9B702829-BDF8-4546-BECD-5C3A65869DEA}">
  <ds:schemaRefs>
    <ds:schemaRef ds:uri="http://purl.org/dc/elements/1.1/"/>
    <ds:schemaRef ds:uri="be4948e9-a554-44c0-8a97-3fad10b1d3fa"/>
    <ds:schemaRef ds:uri="9d85349b-ac59-46df-b727-5a470aec1cc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519</Words>
  <Application>Microsoft Office PowerPoint</Application>
  <PresentationFormat>Aangepast</PresentationFormat>
  <Paragraphs>83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Aptos</vt:lpstr>
      <vt:lpstr>Aptos Narrow</vt:lpstr>
      <vt:lpstr>Calibri</vt:lpstr>
      <vt:lpstr>Nunito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BZ</dc:creator>
  <cp:lastModifiedBy>Sander Krook</cp:lastModifiedBy>
  <cp:revision>3</cp:revision>
  <dcterms:created xsi:type="dcterms:W3CDTF">2018-03-28T13:04:14Z</dcterms:created>
  <dcterms:modified xsi:type="dcterms:W3CDTF">2025-04-07T18:14:08Z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2018-03-08T00:00:00Z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2018-03-28T00:00:00Z</vt:filetime>
  </property>
  <property fmtid="{D5CDD505-2E9C-101B-9397-08002B2CF9AE}" pid="5" name="ContentTypeId">
    <vt:lpwstr>0x0101003869FFC44DEAD543BC1D352E2CA3530D</vt:lpwstr>
  </property>
  <property fmtid="{D5CDD505-2E9C-101B-9397-08002B2CF9AE}" pid="6" name="Order">
    <vt:r8>620200</vt:r8>
  </property>
  <property fmtid="{D5CDD505-2E9C-101B-9397-08002B2CF9AE}" pid="7" name="MediaServiceImageTags">
    <vt:lpwstr/>
  </property>
</Properties>
</file>