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76" r:id="rId5"/>
    <p:sldId id="266" r:id="rId6"/>
    <p:sldId id="297" r:id="rId7"/>
    <p:sldId id="264" r:id="rId8"/>
    <p:sldId id="311" r:id="rId9"/>
    <p:sldId id="312" r:id="rId10"/>
    <p:sldId id="316" r:id="rId11"/>
    <p:sldId id="313" r:id="rId12"/>
    <p:sldId id="295" r:id="rId13"/>
    <p:sldId id="299" r:id="rId14"/>
    <p:sldId id="300" r:id="rId15"/>
    <p:sldId id="301" r:id="rId16"/>
    <p:sldId id="302" r:id="rId17"/>
    <p:sldId id="306" r:id="rId18"/>
    <p:sldId id="308" r:id="rId19"/>
    <p:sldId id="307" r:id="rId20"/>
    <p:sldId id="315" r:id="rId21"/>
    <p:sldId id="309" r:id="rId22"/>
  </p:sldIdLst>
  <p:sldSz cx="20104100" cy="11309350"/>
  <p:notesSz cx="20104100" cy="1130935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053"/>
    <a:srgbClr val="F39200"/>
    <a:srgbClr val="E4E4E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52FD29-76C6-872F-71EC-13EB2460C159}" v="100" dt="2025-04-07T08:38:36.387"/>
    <p1510:client id="{A9105E5B-1818-1E95-AEA9-894701F754DF}" v="9" dt="2025-04-07T12:33:22.25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2838" y="1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19C55-774B-4737-B8FC-F91844E082F0}" type="datetimeFigureOut">
              <a:rPr lang="nl-NL" smtClean="0"/>
              <a:t>8-4-2025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B125B-D0E7-4E31-B441-F08898C951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8134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B125B-D0E7-4E31-B441-F08898C951F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6255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B125B-D0E7-4E31-B441-F08898C951F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5196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B125B-D0E7-4E31-B441-F08898C951F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6010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B125B-D0E7-4E31-B441-F08898C951F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8996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B125B-D0E7-4E31-B441-F08898C951F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0397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926E5-5D4C-FF58-D809-C43473656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4437445-ED41-7988-523B-37F8D22E70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07281E2-328E-C872-191A-459F90BFE6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71C21FC-14AF-0C9D-B6A7-ED38F39F90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B125B-D0E7-4E31-B441-F08898C951F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6285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B125B-D0E7-4E31-B441-F08898C951F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5930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B125B-D0E7-4E31-B441-F08898C951F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8450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B125B-D0E7-4E31-B441-F08898C951F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123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B125B-D0E7-4E31-B441-F08898C951F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3023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53871-E9A1-C7E5-FC79-365858CCB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35137CE-744F-C8DA-0D6C-3A199C2BF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9B7AE77-7B08-84FC-1710-129BE20FFD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DCBCD24-9797-D7E7-D8F2-BDF2E0CD52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B125B-D0E7-4E31-B441-F08898C951F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9399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B125B-D0E7-4E31-B441-F08898C951F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6420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B125B-D0E7-4E31-B441-F08898C951F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5717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B125B-D0E7-4E31-B441-F08898C951F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9883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B125B-D0E7-4E31-B441-F08898C951F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708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50" b="1" i="0">
                <a:solidFill>
                  <a:schemeClr val="tx1"/>
                </a:solidFill>
                <a:latin typeface="Nunito"/>
                <a:cs typeface="Nun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50" b="1" i="0">
                <a:solidFill>
                  <a:schemeClr val="tx1"/>
                </a:solidFill>
                <a:latin typeface="Nunito"/>
                <a:cs typeface="Nun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50" b="1" i="0">
                <a:solidFill>
                  <a:schemeClr val="tx1"/>
                </a:solidFill>
                <a:latin typeface="Nunito"/>
                <a:cs typeface="Nun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70775" y="4981069"/>
            <a:ext cx="12362549" cy="521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50" b="1" i="0">
                <a:solidFill>
                  <a:schemeClr val="tx1"/>
                </a:solidFill>
                <a:latin typeface="Nunito"/>
                <a:cs typeface="Nun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17298" y="4792209"/>
            <a:ext cx="14669503" cy="2720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5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7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9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3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8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10" Type="http://schemas.openxmlformats.org/officeDocument/2006/relationships/image" Target="../media/image24.jpeg"/><Relationship Id="rId4" Type="http://schemas.openxmlformats.org/officeDocument/2006/relationships/image" Target="../media/image10.pn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180DF07-2760-4244-A7F8-A174CDEB1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836" y="1122285"/>
            <a:ext cx="2708314" cy="3926849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B9114E65-486B-4D6E-A1BE-532325B912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65284" y="1114797"/>
            <a:ext cx="5386766" cy="12618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nl-NL" sz="8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Welkom!</a:t>
            </a:r>
            <a:endParaRPr sz="81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B9114E65-486B-4D6E-A1BE-532325B91206}"/>
              </a:ext>
            </a:extLst>
          </p:cNvPr>
          <p:cNvSpPr txBox="1">
            <a:spLocks/>
          </p:cNvSpPr>
          <p:nvPr/>
        </p:nvSpPr>
        <p:spPr>
          <a:xfrm>
            <a:off x="2373246" y="8626475"/>
            <a:ext cx="15357606" cy="12618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3250" b="1" i="0">
                <a:solidFill>
                  <a:schemeClr val="tx1"/>
                </a:solidFill>
                <a:latin typeface="Nunito"/>
                <a:ea typeface="+mj-ea"/>
                <a:cs typeface="Nunito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nl-NL" sz="8100" ker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Informatieavond</a:t>
            </a:r>
            <a:r>
              <a:rPr lang="nl-NL" sz="81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91BEDE3-4AB2-93CE-B566-395C7DEE2633}"/>
              </a:ext>
            </a:extLst>
          </p:cNvPr>
          <p:cNvSpPr txBox="1"/>
          <p:nvPr/>
        </p:nvSpPr>
        <p:spPr>
          <a:xfrm>
            <a:off x="4946650" y="4869845"/>
            <a:ext cx="898786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9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Praag</a:t>
            </a:r>
          </a:p>
        </p:txBody>
      </p:sp>
      <p:pic>
        <p:nvPicPr>
          <p:cNvPr id="3" name="Afbeelding 2" descr="Afbeelding met buitenshuis, wolk, hemel, Middeleeuwse architectuur&#10;&#10;Automatisch gegenereerde beschrijving">
            <a:extLst>
              <a:ext uri="{FF2B5EF4-FFF2-40B4-BE49-F238E27FC236}">
                <a16:creationId xmlns:a16="http://schemas.microsoft.com/office/drawing/2014/main" id="{EBBE61CF-8571-333B-ABA3-3421949F03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2" r="9101" b="2"/>
          <a:stretch/>
        </p:blipFill>
        <p:spPr>
          <a:xfrm>
            <a:off x="11978548" y="1660227"/>
            <a:ext cx="7151854" cy="6999056"/>
          </a:xfrm>
          <a:custGeom>
            <a:avLst/>
            <a:gdLst/>
            <a:ahLst/>
            <a:cxnLst/>
            <a:rect l="l" t="t" r="r" b="b"/>
            <a:pathLst>
              <a:path w="4337195" h="4244532">
                <a:moveTo>
                  <a:pt x="24052" y="0"/>
                </a:moveTo>
                <a:lnTo>
                  <a:pt x="4337195" y="0"/>
                </a:lnTo>
                <a:lnTo>
                  <a:pt x="4337195" y="4244532"/>
                </a:lnTo>
                <a:lnTo>
                  <a:pt x="4337193" y="4244532"/>
                </a:lnTo>
                <a:lnTo>
                  <a:pt x="4337193" y="4095069"/>
                </a:lnTo>
                <a:lnTo>
                  <a:pt x="3956757" y="4077385"/>
                </a:lnTo>
                <a:cubicBezTo>
                  <a:pt x="3688111" y="4074422"/>
                  <a:pt x="3418905" y="4066377"/>
                  <a:pt x="3151099" y="4091498"/>
                </a:cubicBezTo>
                <a:cubicBezTo>
                  <a:pt x="2969669" y="4108573"/>
                  <a:pt x="2789079" y="4101800"/>
                  <a:pt x="2607789" y="4098695"/>
                </a:cubicBezTo>
                <a:cubicBezTo>
                  <a:pt x="2404097" y="4095167"/>
                  <a:pt x="2200271" y="4096860"/>
                  <a:pt x="1996579" y="4096860"/>
                </a:cubicBezTo>
                <a:cubicBezTo>
                  <a:pt x="1907965" y="4097143"/>
                  <a:pt x="1819909" y="4092344"/>
                  <a:pt x="1731715" y="4084159"/>
                </a:cubicBezTo>
                <a:cubicBezTo>
                  <a:pt x="1603761" y="4072445"/>
                  <a:pt x="1476507" y="4086558"/>
                  <a:pt x="1350515" y="4105328"/>
                </a:cubicBezTo>
                <a:cubicBezTo>
                  <a:pt x="1262725" y="4116448"/>
                  <a:pt x="1174249" y="4121161"/>
                  <a:pt x="1085789" y="4119440"/>
                </a:cubicBezTo>
                <a:cubicBezTo>
                  <a:pt x="869639" y="4119581"/>
                  <a:pt x="653911" y="4109844"/>
                  <a:pt x="438322" y="4092203"/>
                </a:cubicBezTo>
                <a:cubicBezTo>
                  <a:pt x="358961" y="4087927"/>
                  <a:pt x="279402" y="4089860"/>
                  <a:pt x="200334" y="4097989"/>
                </a:cubicBezTo>
                <a:cubicBezTo>
                  <a:pt x="155697" y="4102053"/>
                  <a:pt x="110897" y="4103376"/>
                  <a:pt x="66180" y="4101963"/>
                </a:cubicBezTo>
                <a:lnTo>
                  <a:pt x="20169" y="4097680"/>
                </a:lnTo>
                <a:lnTo>
                  <a:pt x="13739" y="3839937"/>
                </a:lnTo>
                <a:cubicBezTo>
                  <a:pt x="10831" y="3754087"/>
                  <a:pt x="8257" y="3668350"/>
                  <a:pt x="9315" y="3582774"/>
                </a:cubicBezTo>
                <a:cubicBezTo>
                  <a:pt x="10444" y="3487531"/>
                  <a:pt x="31612" y="3392542"/>
                  <a:pt x="27661" y="3297045"/>
                </a:cubicBezTo>
                <a:cubicBezTo>
                  <a:pt x="16089" y="3007633"/>
                  <a:pt x="19899" y="2718094"/>
                  <a:pt x="4798" y="2428809"/>
                </a:cubicBezTo>
                <a:cubicBezTo>
                  <a:pt x="-4968" y="2287812"/>
                  <a:pt x="184" y="2146305"/>
                  <a:pt x="20181" y="2006184"/>
                </a:cubicBezTo>
                <a:cubicBezTo>
                  <a:pt x="36835" y="1901163"/>
                  <a:pt x="26532" y="1795252"/>
                  <a:pt x="19476" y="1689723"/>
                </a:cubicBezTo>
                <a:cubicBezTo>
                  <a:pt x="10867" y="1561970"/>
                  <a:pt x="6210" y="1434344"/>
                  <a:pt x="20323" y="1306338"/>
                </a:cubicBezTo>
                <a:cubicBezTo>
                  <a:pt x="30483" y="1215286"/>
                  <a:pt x="21028" y="1123726"/>
                  <a:pt x="15383" y="1032419"/>
                </a:cubicBezTo>
                <a:cubicBezTo>
                  <a:pt x="8045" y="937126"/>
                  <a:pt x="8045" y="841475"/>
                  <a:pt x="15383" y="746182"/>
                </a:cubicBezTo>
                <a:cubicBezTo>
                  <a:pt x="22749" y="659066"/>
                  <a:pt x="20999" y="571532"/>
                  <a:pt x="10161" y="484708"/>
                </a:cubicBezTo>
                <a:cubicBezTo>
                  <a:pt x="-1693" y="383115"/>
                  <a:pt x="7480" y="281523"/>
                  <a:pt x="16089" y="179930"/>
                </a:cubicBezTo>
                <a:cubicBezTo>
                  <a:pt x="19935" y="135229"/>
                  <a:pt x="22387" y="90537"/>
                  <a:pt x="23725" y="4585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6939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5"/>
    </mc:Choice>
    <mc:Fallback xmlns="">
      <p:transition spd="slow" advTm="445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053788"/>
            <a:ext cx="20104099" cy="254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0C87A9A-A1A6-4FAD-8159-90C23F289CEB}"/>
              </a:ext>
            </a:extLst>
          </p:cNvPr>
          <p:cNvSpPr/>
          <p:nvPr/>
        </p:nvSpPr>
        <p:spPr>
          <a:xfrm>
            <a:off x="9614922" y="628253"/>
            <a:ext cx="874256" cy="825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BDF41A6-0A3B-4D59-8398-2B8EB14234C1}"/>
              </a:ext>
            </a:extLst>
          </p:cNvPr>
          <p:cNvSpPr txBox="1"/>
          <p:nvPr/>
        </p:nvSpPr>
        <p:spPr>
          <a:xfrm>
            <a:off x="679450" y="503645"/>
            <a:ext cx="19202400" cy="92025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4400" b="1" dirty="0">
                <a:solidFill>
                  <a:srgbClr val="E500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Programma</a:t>
            </a:r>
          </a:p>
          <a:p>
            <a:endParaRPr lang="nl-NL" sz="4400" b="1" dirty="0">
              <a:solidFill>
                <a:srgbClr val="F392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600" b="1" dirty="0">
                <a:solidFill>
                  <a:srgbClr val="F39200"/>
                </a:solidFill>
                <a:latin typeface="Verdana"/>
                <a:ea typeface="Verdana"/>
              </a:rPr>
              <a:t>Dag 3: Dinsdag 15 april </a:t>
            </a:r>
          </a:p>
          <a:p>
            <a:endParaRPr lang="nl-NL" sz="3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Ontbijten in hostel en lunchpakketjes meenemen (groepje: Joy, </a:t>
            </a:r>
            <a:r>
              <a:rPr lang="nl-NL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Quisha</a:t>
            </a: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, etc.)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</a:rPr>
              <a:t>Ochtend: </a:t>
            </a: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bezoek aan </a:t>
            </a:r>
            <a:r>
              <a:rPr lang="nl-NL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Terezin</a:t>
            </a: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 Memorial (groepje: Bram, Sepp, Rik etc.)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Lunchpakketjes in de bus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</a:rPr>
              <a:t>Middag: </a:t>
            </a: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vrije tijd in Praag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Diner op eigen gelegenheid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</a:rPr>
              <a:t>Avond</a:t>
            </a: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nl-NL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Ghost</a:t>
            </a: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 Walk (groepje: Tijn, Max, </a:t>
            </a:r>
            <a:r>
              <a:rPr lang="nl-NL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Amir</a:t>
            </a: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 en Jip)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NL" sz="3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NL" sz="3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NL" sz="3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3200" b="1" dirty="0"/>
          </a:p>
          <a:p>
            <a:pPr algn="l"/>
            <a:endParaRPr lang="nl-NL" sz="4400" b="1" dirty="0"/>
          </a:p>
          <a:p>
            <a:endParaRPr lang="nl-NL" sz="3200" b="1" dirty="0"/>
          </a:p>
        </p:txBody>
      </p:sp>
      <p:pic>
        <p:nvPicPr>
          <p:cNvPr id="1026" name="Picture 2" descr="Campo de concentración Terezin | United World Tours">
            <a:extLst>
              <a:ext uri="{FF2B5EF4-FFF2-40B4-BE49-F238E27FC236}">
                <a16:creationId xmlns:a16="http://schemas.microsoft.com/office/drawing/2014/main" id="{314D5E20-A04E-C5E9-7A1A-2AA4CDAFC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7639" y="6830588"/>
            <a:ext cx="6582080" cy="388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host Tour of Prague: Ghost &amp; Legends of Old Town | Prague Trips &amp; Tickets">
            <a:extLst>
              <a:ext uri="{FF2B5EF4-FFF2-40B4-BE49-F238E27FC236}">
                <a16:creationId xmlns:a16="http://schemas.microsoft.com/office/drawing/2014/main" id="{295E2996-3DEC-4F89-BAD8-980A4B6A1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073" y="6830590"/>
            <a:ext cx="5143089" cy="388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7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2"/>
    </mc:Choice>
    <mc:Fallback xmlns="">
      <p:transition spd="slow" advTm="958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053788"/>
            <a:ext cx="20104099" cy="254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0C87A9A-A1A6-4FAD-8159-90C23F289CEB}"/>
              </a:ext>
            </a:extLst>
          </p:cNvPr>
          <p:cNvSpPr/>
          <p:nvPr/>
        </p:nvSpPr>
        <p:spPr>
          <a:xfrm>
            <a:off x="9614922" y="628253"/>
            <a:ext cx="874256" cy="825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BDF41A6-0A3B-4D59-8398-2B8EB14234C1}"/>
              </a:ext>
            </a:extLst>
          </p:cNvPr>
          <p:cNvSpPr txBox="1"/>
          <p:nvPr/>
        </p:nvSpPr>
        <p:spPr>
          <a:xfrm>
            <a:off x="887978" y="1692275"/>
            <a:ext cx="19202400" cy="78483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4400" b="1" dirty="0">
                <a:solidFill>
                  <a:srgbClr val="E500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Programma</a:t>
            </a:r>
          </a:p>
          <a:p>
            <a:endParaRPr lang="nl-NL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600" b="1" dirty="0">
                <a:solidFill>
                  <a:srgbClr val="F39200"/>
                </a:solidFill>
                <a:latin typeface="Verdana"/>
                <a:ea typeface="Verdana"/>
              </a:rPr>
              <a:t>Dag 4: Woensdag 16 april </a:t>
            </a:r>
          </a:p>
          <a:p>
            <a:endParaRPr lang="nl-NL" sz="3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Ontbijten in hostel en lunchpakketjes meenemen (groepje: Joy, </a:t>
            </a:r>
            <a:r>
              <a:rPr lang="nl-NL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Quisha</a:t>
            </a: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, etc.)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</a:rPr>
              <a:t>Ochtend: </a:t>
            </a: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raften op </a:t>
            </a:r>
            <a:r>
              <a:rPr lang="nl-NL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Jizera</a:t>
            </a: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 rivier.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Lunchpakketjes in de bus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</a:rPr>
              <a:t>Middag: </a:t>
            </a: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Praagse Burcht en omgeving (groepje: </a:t>
            </a:r>
            <a:r>
              <a:rPr lang="nl-NL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Danil</a:t>
            </a: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, Freek, etc.) + vrije tijd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Diner op eigen gelegenheid.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dirty="0">
                <a:latin typeface="Verdana"/>
                <a:ea typeface="Verdana"/>
              </a:rPr>
              <a:t>20.00 uur: </a:t>
            </a:r>
            <a:r>
              <a:rPr lang="nl-NL" sz="3600" dirty="0" err="1">
                <a:latin typeface="Verdana"/>
                <a:ea typeface="Verdana"/>
              </a:rPr>
              <a:t>Glowgolf</a:t>
            </a:r>
            <a:endParaRPr lang="nl-NL" sz="3600" dirty="0" err="1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NL" sz="3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3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NL" sz="3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3200" b="1" dirty="0"/>
          </a:p>
        </p:txBody>
      </p:sp>
      <p:pic>
        <p:nvPicPr>
          <p:cNvPr id="2052" name="Picture 4" descr="Raften - ZonnigZeilen.nl">
            <a:extLst>
              <a:ext uri="{FF2B5EF4-FFF2-40B4-BE49-F238E27FC236}">
                <a16:creationId xmlns:a16="http://schemas.microsoft.com/office/drawing/2014/main" id="{748E4C68-D6D9-BE16-CAB4-72EF101B6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5428" y="573087"/>
            <a:ext cx="6380694" cy="337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raagse burcht bezoeken? Alle info, bezienswaardigheden &amp; tickets">
            <a:extLst>
              <a:ext uri="{FF2B5EF4-FFF2-40B4-BE49-F238E27FC236}">
                <a16:creationId xmlns:a16="http://schemas.microsoft.com/office/drawing/2014/main" id="{26883972-E20D-4B32-9CF8-D4CC14276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050" y="6873875"/>
            <a:ext cx="5791772" cy="386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24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2"/>
    </mc:Choice>
    <mc:Fallback xmlns="">
      <p:transition spd="slow" advTm="958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053788"/>
            <a:ext cx="20104099" cy="254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0C87A9A-A1A6-4FAD-8159-90C23F289CEB}"/>
              </a:ext>
            </a:extLst>
          </p:cNvPr>
          <p:cNvSpPr/>
          <p:nvPr/>
        </p:nvSpPr>
        <p:spPr>
          <a:xfrm>
            <a:off x="9614922" y="628253"/>
            <a:ext cx="874256" cy="825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BDF41A6-0A3B-4D59-8398-2B8EB14234C1}"/>
              </a:ext>
            </a:extLst>
          </p:cNvPr>
          <p:cNvSpPr txBox="1"/>
          <p:nvPr/>
        </p:nvSpPr>
        <p:spPr>
          <a:xfrm>
            <a:off x="896018" y="1367817"/>
            <a:ext cx="19208082" cy="72327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4400" b="1" dirty="0">
                <a:solidFill>
                  <a:srgbClr val="E500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Programma</a:t>
            </a:r>
            <a:endParaRPr lang="nl-NL" sz="4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600" b="1" dirty="0">
                <a:solidFill>
                  <a:srgbClr val="F39200"/>
                </a:solidFill>
                <a:latin typeface="Verdana"/>
                <a:ea typeface="Verdana"/>
              </a:rPr>
              <a:t>Dag 5: Donderdag 17 april </a:t>
            </a:r>
          </a:p>
          <a:p>
            <a:endParaRPr lang="nl-NL" sz="3200" b="1" dirty="0">
              <a:solidFill>
                <a:srgbClr val="F392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</a:rPr>
              <a:t>Tussen 8.00 en 9.30 uur: </a:t>
            </a: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Ontbijten in hostel. Pak ook je spullen meteen in!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</a:rPr>
              <a:t>10.00 uur: </a:t>
            </a: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bezoek Museum of </a:t>
            </a:r>
            <a:r>
              <a:rPr lang="nl-NL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Fantastic</a:t>
            </a: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Illusions</a:t>
            </a:r>
            <a:endParaRPr lang="nl-NL" sz="3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</a:rPr>
              <a:t>12.00 uur: </a:t>
            </a: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Crazy 88 (groepje: Amber, </a:t>
            </a:r>
            <a:r>
              <a:rPr lang="nl-NL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Hadassah</a:t>
            </a: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, Robijn,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</a:rPr>
              <a:t>13.30 uur: </a:t>
            </a: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lunchen op eigen gelegenheid + vrije tijd (zorg voor wat lekkers in de bus)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600" b="1" dirty="0">
                <a:latin typeface="Verdana"/>
                <a:ea typeface="Verdana"/>
              </a:rPr>
              <a:t>18.00 uur: </a:t>
            </a:r>
            <a:r>
              <a:rPr lang="nl-NL" sz="3600" dirty="0">
                <a:latin typeface="Verdana"/>
                <a:ea typeface="Verdana"/>
              </a:rPr>
              <a:t>Dinercruise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</a:rPr>
              <a:t>21.00 uur: </a:t>
            </a: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Bagage ophalen bij hostel en nachtrit naar Nederland (groepje: Babette, Jasmijn, Rinske)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076" name="Picture 4" descr="Fun In Prague. Dinner cruise prague by night">
            <a:extLst>
              <a:ext uri="{FF2B5EF4-FFF2-40B4-BE49-F238E27FC236}">
                <a16:creationId xmlns:a16="http://schemas.microsoft.com/office/drawing/2014/main" id="{1E3A0915-8B7E-C05F-EEC1-3176CB3DD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910" y="8082688"/>
            <a:ext cx="4572000" cy="304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Zo ontdek je het beste van Praag in 1 Dag! | We Are Travellers">
            <a:extLst>
              <a:ext uri="{FF2B5EF4-FFF2-40B4-BE49-F238E27FC236}">
                <a16:creationId xmlns:a16="http://schemas.microsoft.com/office/drawing/2014/main" id="{787A7FF8-6E82-46A8-BDA8-F333AD8B1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484" y="8053053"/>
            <a:ext cx="4171950" cy="304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zech Republic, Prague . Palladium shopping mall Stock Photo, Royalty ...">
            <a:extLst>
              <a:ext uri="{FF2B5EF4-FFF2-40B4-BE49-F238E27FC236}">
                <a16:creationId xmlns:a16="http://schemas.microsoft.com/office/drawing/2014/main" id="{73663582-145C-403B-B524-E652D65D6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058" y="8034244"/>
            <a:ext cx="4171950" cy="306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aarom Praag bezoeken. Top redenen voor een bezoek aan Praag">
            <a:extLst>
              <a:ext uri="{FF2B5EF4-FFF2-40B4-BE49-F238E27FC236}">
                <a16:creationId xmlns:a16="http://schemas.microsoft.com/office/drawing/2014/main" id="{8F4C6D6C-4F7C-4142-B380-0B63B138C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082688"/>
            <a:ext cx="4045753" cy="297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216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2"/>
    </mc:Choice>
    <mc:Fallback xmlns="">
      <p:transition spd="slow" advTm="958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053788"/>
            <a:ext cx="20104099" cy="254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0C87A9A-A1A6-4FAD-8159-90C23F289CEB}"/>
              </a:ext>
            </a:extLst>
          </p:cNvPr>
          <p:cNvSpPr/>
          <p:nvPr/>
        </p:nvSpPr>
        <p:spPr>
          <a:xfrm>
            <a:off x="9614922" y="628253"/>
            <a:ext cx="874256" cy="825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BDF41A6-0A3B-4D59-8398-2B8EB14234C1}"/>
              </a:ext>
            </a:extLst>
          </p:cNvPr>
          <p:cNvSpPr txBox="1"/>
          <p:nvPr/>
        </p:nvSpPr>
        <p:spPr>
          <a:xfrm>
            <a:off x="603250" y="1997075"/>
            <a:ext cx="19202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solidFill>
                  <a:srgbClr val="E500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Programma</a:t>
            </a:r>
          </a:p>
          <a:p>
            <a:endParaRPr lang="nl-NL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600" b="1" dirty="0">
                <a:solidFill>
                  <a:srgbClr val="F392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Dag 6: Vrijdag 18 april</a:t>
            </a:r>
          </a:p>
          <a:p>
            <a:endParaRPr lang="nl-NL" sz="3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600" b="1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+/- 10.00 uur</a:t>
            </a:r>
            <a:r>
              <a:rPr lang="nl-NL" sz="3600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Verwachte aankomst bij </a:t>
            </a:r>
            <a:r>
              <a:rPr lang="nl-NL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Stappegoor</a:t>
            </a: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Videoverslag (groepje: </a:t>
            </a:r>
            <a:r>
              <a:rPr lang="nl-NL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Jaivey</a:t>
            </a: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, Sam H, etc.)</a:t>
            </a:r>
            <a:r>
              <a:rPr lang="nl-NL" sz="3600" b="1" dirty="0"/>
              <a:t>	</a:t>
            </a:r>
          </a:p>
          <a:p>
            <a:endParaRPr lang="nl-NL" sz="3600" dirty="0"/>
          </a:p>
        </p:txBody>
      </p:sp>
      <p:pic>
        <p:nvPicPr>
          <p:cNvPr id="4098" name="Picture 2" descr="uitgeput op vloer shutterstock - Team Sportservice Den Helder">
            <a:extLst>
              <a:ext uri="{FF2B5EF4-FFF2-40B4-BE49-F238E27FC236}">
                <a16:creationId xmlns:a16="http://schemas.microsoft.com/office/drawing/2014/main" id="{17173E98-892E-B1A6-682E-FF9F6D68C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822" y="5229315"/>
            <a:ext cx="8163092" cy="544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708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2"/>
    </mc:Choice>
    <mc:Fallback xmlns="">
      <p:transition spd="slow" advTm="958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053788"/>
            <a:ext cx="20104099" cy="254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0C87A9A-A1A6-4FAD-8159-90C23F289CEB}"/>
              </a:ext>
            </a:extLst>
          </p:cNvPr>
          <p:cNvSpPr/>
          <p:nvPr/>
        </p:nvSpPr>
        <p:spPr>
          <a:xfrm>
            <a:off x="9614922" y="628253"/>
            <a:ext cx="874256" cy="825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BDF41A6-0A3B-4D59-8398-2B8EB14234C1}"/>
              </a:ext>
            </a:extLst>
          </p:cNvPr>
          <p:cNvSpPr txBox="1"/>
          <p:nvPr/>
        </p:nvSpPr>
        <p:spPr>
          <a:xfrm>
            <a:off x="603250" y="1997075"/>
            <a:ext cx="19202400" cy="109011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ct val="107000"/>
              </a:lnSpc>
            </a:pPr>
            <a:r>
              <a:rPr lang="nl-NL" sz="3200" b="1" dirty="0">
                <a:solidFill>
                  <a:srgbClr val="E5005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A. Handbagage</a:t>
            </a:r>
          </a:p>
          <a:p>
            <a:pPr lvl="0">
              <a:lnSpc>
                <a:spcPct val="107000"/>
              </a:lnSpc>
            </a:pPr>
            <a:endParaRPr lang="nl-NL" sz="3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·"/>
            </a:pP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Paspoort of ID (kopie hiervan in je andere tas/koffer)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·"/>
            </a:pP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Pinpas en zakgeld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·"/>
            </a:pP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Je mobiel (alsof we dat moeten vragen….)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·"/>
            </a:pP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Naam en tel.nr. van je verzekeringsmaatschappij; het liefst je pasje meenemen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·"/>
            </a:pP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Lunchpakketje, iets lekkers en drinken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·"/>
            </a:pP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Paraplu of dun regenjack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·"/>
            </a:pP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Plastic zak/draagtas, voor afval, wagenziekte etc.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·"/>
            </a:pP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Medicijnen (denk ook aan tabletten tegen </a:t>
            </a:r>
            <a:r>
              <a:rPr lang="nl-NL" sz="32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busziekte</a:t>
            </a: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(een half uur voor vertrek innemen) en plastic zakje!)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·"/>
            </a:pP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Warme trui of dekentje voor in de bus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·"/>
            </a:pP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Eventueel een kussentje voor in de bus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·"/>
            </a:pP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Fles(je) water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·"/>
            </a:pPr>
            <a:r>
              <a:rPr lang="nl-NL" sz="3200" dirty="0">
                <a:effectLst/>
                <a:latin typeface="Verdana"/>
                <a:ea typeface="Verdana"/>
                <a:cs typeface="Times New Roman"/>
              </a:rPr>
              <a:t>Iets om jezelf te vermaken in de bus (</a:t>
            </a:r>
            <a:r>
              <a:rPr lang="nl-NL" sz="3200" dirty="0">
                <a:latin typeface="Verdana"/>
                <a:ea typeface="Verdana"/>
                <a:cs typeface="Times New Roman"/>
              </a:rPr>
              <a:t>boek</a:t>
            </a:r>
            <a:r>
              <a:rPr lang="nl-NL" sz="3200" dirty="0">
                <a:effectLst/>
                <a:latin typeface="Verdana"/>
                <a:ea typeface="Verdana"/>
                <a:cs typeface="Times New Roman"/>
              </a:rPr>
              <a:t>, tijdschrift, spelletjes)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·"/>
            </a:pP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Oplader, powerbank en oortjes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·"/>
            </a:pPr>
            <a:endParaRPr lang="nl-NL" b="1" dirty="0">
              <a:latin typeface="Tahoma" panose="020B060403050404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·"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nl-NL" sz="3200" b="1" dirty="0"/>
          </a:p>
          <a:p>
            <a:endParaRPr lang="nl-NL" sz="32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nl-NL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061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2"/>
    </mc:Choice>
    <mc:Fallback xmlns="">
      <p:transition spd="slow" advTm="958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053788"/>
            <a:ext cx="20104099" cy="254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0C87A9A-A1A6-4FAD-8159-90C23F289CEB}"/>
              </a:ext>
            </a:extLst>
          </p:cNvPr>
          <p:cNvSpPr/>
          <p:nvPr/>
        </p:nvSpPr>
        <p:spPr>
          <a:xfrm>
            <a:off x="9614921" y="239245"/>
            <a:ext cx="874256" cy="825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BDF41A6-0A3B-4D59-8398-2B8EB14234C1}"/>
              </a:ext>
            </a:extLst>
          </p:cNvPr>
          <p:cNvSpPr txBox="1"/>
          <p:nvPr/>
        </p:nvSpPr>
        <p:spPr>
          <a:xfrm>
            <a:off x="450849" y="652148"/>
            <a:ext cx="19202400" cy="132395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ct val="107000"/>
              </a:lnSpc>
            </a:pPr>
            <a:r>
              <a:rPr lang="nl-NL" sz="3200" b="1" dirty="0">
                <a:solidFill>
                  <a:srgbClr val="E5005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B. Grote reistas of koffer. </a:t>
            </a:r>
          </a:p>
          <a:p>
            <a:pPr>
              <a:lnSpc>
                <a:spcPct val="107000"/>
              </a:lnSpc>
            </a:pPr>
            <a:r>
              <a:rPr lang="nl-NL" sz="3200" dirty="0">
                <a:solidFill>
                  <a:srgbClr val="F39200"/>
                </a:solidFill>
                <a:effectLst/>
                <a:latin typeface="Verdana"/>
                <a:ea typeface="Verdana"/>
              </a:rPr>
              <a:t>Zorg dat op je bagage duidelijk je naam en achternaam zichtbaar zijn. Daarnaast geldt dat er per persoon ruimte is voor 1 stuk ruimbagage. Je kunt tijdens de lange rit naar Tsjechië </a:t>
            </a:r>
            <a:r>
              <a:rPr lang="nl-NL" sz="3200">
                <a:solidFill>
                  <a:srgbClr val="F39200"/>
                </a:solidFill>
                <a:effectLst/>
                <a:latin typeface="Verdana"/>
                <a:ea typeface="Verdana"/>
              </a:rPr>
              <a:t>en op de terugweg niet bij de koffer. Deze ligt namelijk onderin de bus. </a:t>
            </a:r>
            <a:br>
              <a:rPr lang="nl-NL" sz="3200" dirty="0">
                <a:solidFill>
                  <a:srgbClr val="F39200"/>
                </a:solidFill>
                <a:latin typeface="Verdana"/>
                <a:ea typeface="Verdana"/>
              </a:rPr>
            </a:br>
            <a:endParaRPr lang="nl-NL" sz="3200" dirty="0">
              <a:solidFill>
                <a:srgbClr val="F39200"/>
              </a:solidFill>
              <a:effectLst/>
              <a:latin typeface="Verdana"/>
              <a:ea typeface="Verdana"/>
            </a:endParaRPr>
          </a:p>
          <a:p>
            <a:pPr marL="457200" lvl="0" indent="-457200">
              <a:lnSpc>
                <a:spcPct val="107000"/>
              </a:lnSpc>
              <a:buFont typeface="Arial"/>
              <a:buChar char="•"/>
            </a:pP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Paspoort of ID </a:t>
            </a:r>
          </a:p>
          <a:p>
            <a:pPr marL="457200" lvl="0" indent="-457200">
              <a:lnSpc>
                <a:spcPct val="107000"/>
              </a:lnSpc>
              <a:buFont typeface="Arial"/>
              <a:buChar char="•"/>
            </a:pP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Goed ingelopen schoenen (en eventueel een reservepaar)</a:t>
            </a:r>
          </a:p>
          <a:p>
            <a:pPr marL="342900" lvl="0" indent="-342900">
              <a:lnSpc>
                <a:spcPct val="107000"/>
              </a:lnSpc>
              <a:buFont typeface="Arial" panose="05050102010706020507" pitchFamily="18" charset="2"/>
              <a:buChar char="•"/>
            </a:pP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Comfortabele kleding die nat mag worden (voor het raften)</a:t>
            </a:r>
          </a:p>
          <a:p>
            <a:pPr marL="342900" lvl="0" indent="-342900">
              <a:lnSpc>
                <a:spcPct val="107000"/>
              </a:lnSpc>
              <a:buFont typeface="Arial" panose="05050102010706020507" pitchFamily="18" charset="2"/>
              <a:buChar char="•"/>
            </a:pP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Pyjama of iets voor de nacht </a:t>
            </a:r>
          </a:p>
          <a:p>
            <a:pPr marL="342900" lvl="0" indent="-342900">
              <a:lnSpc>
                <a:spcPct val="107000"/>
              </a:lnSpc>
              <a:buFont typeface="Arial" panose="05050102010706020507" pitchFamily="18" charset="2"/>
              <a:buChar char="•"/>
            </a:pP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Badslippers voor onder de douche</a:t>
            </a:r>
          </a:p>
          <a:p>
            <a:pPr marL="342900" lvl="0" indent="-342900">
              <a:lnSpc>
                <a:spcPct val="107000"/>
              </a:lnSpc>
              <a:buFont typeface="Arial" panose="05050102010706020507" pitchFamily="18" charset="2"/>
              <a:buChar char="•"/>
            </a:pP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Toiletspullen</a:t>
            </a:r>
          </a:p>
          <a:p>
            <a:pPr marL="342900" lvl="0" indent="-342900">
              <a:lnSpc>
                <a:spcPct val="107000"/>
              </a:lnSpc>
              <a:buFont typeface="Arial" panose="05050102010706020507" pitchFamily="18" charset="2"/>
              <a:buChar char="•"/>
            </a:pPr>
            <a:r>
              <a:rPr lang="nl-NL" sz="3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Kleding voor zowel warmer als kouder weer (denk aan laagjes)</a:t>
            </a:r>
            <a:endParaRPr lang="nl-NL" sz="3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5050102010706020507" pitchFamily="18" charset="2"/>
              <a:buChar char="•"/>
            </a:pP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Sokken en ondergoed</a:t>
            </a:r>
          </a:p>
          <a:p>
            <a:pPr marL="342900" lvl="0" indent="-342900">
              <a:lnSpc>
                <a:spcPct val="107000"/>
              </a:lnSpc>
              <a:buFont typeface="Arial" panose="05050102010706020507" pitchFamily="18" charset="2"/>
              <a:buChar char="•"/>
            </a:pPr>
            <a:r>
              <a:rPr lang="nl-NL" sz="3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Eenvoudige EHBO-spullen (paracetamol/pleisters)</a:t>
            </a:r>
            <a:endParaRPr lang="nl-NL" sz="3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5050102010706020507" pitchFamily="18" charset="2"/>
              <a:buChar char="•"/>
            </a:pP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Handdoeken    </a:t>
            </a:r>
          </a:p>
          <a:p>
            <a:pPr marL="342900" lvl="0" indent="-342900">
              <a:lnSpc>
                <a:spcPct val="107000"/>
              </a:lnSpc>
              <a:buFont typeface="Arial" panose="05050102010706020507" pitchFamily="18" charset="2"/>
              <a:buChar char="•"/>
            </a:pPr>
            <a:r>
              <a:rPr lang="nl-NL" sz="3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Evt. een lakenzak</a:t>
            </a: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 	          </a:t>
            </a:r>
          </a:p>
          <a:p>
            <a:pPr marL="342900" lvl="0" indent="-342900">
              <a:lnSpc>
                <a:spcPct val="107000"/>
              </a:lnSpc>
              <a:buFont typeface="Arial" panose="05050102010706020507" pitchFamily="18" charset="2"/>
              <a:buChar char="•"/>
            </a:pP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Plastic zak voor vuil goed en/of natte kleren</a:t>
            </a:r>
          </a:p>
          <a:p>
            <a:pPr marL="342900" lvl="0" indent="-342900">
              <a:lnSpc>
                <a:spcPct val="107000"/>
              </a:lnSpc>
              <a:buFont typeface="Arial" panose="05050102010706020507" pitchFamily="18" charset="2"/>
              <a:buChar char="•"/>
            </a:pP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Reservebril, lenzenvloeistof enz.</a:t>
            </a:r>
          </a:p>
          <a:p>
            <a:pPr marL="342900" lvl="0" indent="-342900">
              <a:lnSpc>
                <a:spcPct val="107000"/>
              </a:lnSpc>
              <a:buFont typeface="Arial" panose="05050102010706020507" pitchFamily="18" charset="2"/>
              <a:buChar char="•"/>
            </a:pPr>
            <a:r>
              <a:rPr lang="nl-NL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Spelletjes voor in de avond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5050102010706020507" pitchFamily="18" charset="2"/>
              <a:buChar char="•"/>
            </a:pPr>
            <a:r>
              <a:rPr lang="nl-NL" sz="3200" dirty="0">
                <a:effectLst/>
                <a:latin typeface="Verdana"/>
                <a:ea typeface="Verdana"/>
                <a:cs typeface="Times New Roman"/>
              </a:rPr>
              <a:t>Extra eten naar behoefte</a:t>
            </a:r>
            <a:endParaRPr lang="nl-NL" sz="3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3200" dirty="0">
              <a:latin typeface="Verdana"/>
              <a:ea typeface="Verdana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5050102010706020507" pitchFamily="18" charset="2"/>
              <a:buChar char="•"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5000000000000000000" pitchFamily="2" charset="2"/>
              <a:buChar char="•"/>
            </a:pPr>
            <a:endParaRPr lang="nl-NL" sz="3200" b="1" dirty="0">
              <a:ea typeface="Calibri"/>
              <a:cs typeface="Calibri"/>
            </a:endParaRPr>
          </a:p>
          <a:p>
            <a:endParaRPr lang="nl-NL" sz="3200" b="1" dirty="0"/>
          </a:p>
          <a:p>
            <a:pPr marL="457200" indent="-457200">
              <a:buFont typeface="Arial" panose="05000000000000000000" pitchFamily="2" charset="2"/>
              <a:buChar char="•"/>
            </a:pPr>
            <a:endParaRPr lang="nl-NL" sz="3200" b="1" dirty="0">
              <a:ea typeface="Calibri"/>
              <a:cs typeface="Calibri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D6CF0A5-161C-3C72-C81F-D106D556F2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930" r="14134"/>
          <a:stretch/>
        </p:blipFill>
        <p:spPr>
          <a:xfrm>
            <a:off x="16154400" y="4855667"/>
            <a:ext cx="3119718" cy="5801535"/>
          </a:xfrm>
          <a:prstGeom prst="rect">
            <a:avLst/>
          </a:prstGeom>
        </p:spPr>
      </p:pic>
      <p:sp>
        <p:nvSpPr>
          <p:cNvPr id="6" name="Pijl: rechts 5">
            <a:extLst>
              <a:ext uri="{FF2B5EF4-FFF2-40B4-BE49-F238E27FC236}">
                <a16:creationId xmlns:a16="http://schemas.microsoft.com/office/drawing/2014/main" id="{38FDEE78-FC67-2725-E5D2-153F77C3FC9F}"/>
              </a:ext>
            </a:extLst>
          </p:cNvPr>
          <p:cNvSpPr/>
          <p:nvPr/>
        </p:nvSpPr>
        <p:spPr>
          <a:xfrm>
            <a:off x="4944309" y="8470673"/>
            <a:ext cx="10431618" cy="6195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072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2"/>
    </mc:Choice>
    <mc:Fallback xmlns="">
      <p:transition spd="slow" advTm="958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053788"/>
            <a:ext cx="20104099" cy="254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0C87A9A-A1A6-4FAD-8159-90C23F289CEB}"/>
              </a:ext>
            </a:extLst>
          </p:cNvPr>
          <p:cNvSpPr/>
          <p:nvPr/>
        </p:nvSpPr>
        <p:spPr>
          <a:xfrm>
            <a:off x="9614922" y="628253"/>
            <a:ext cx="874256" cy="825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BDF41A6-0A3B-4D59-8398-2B8EB14234C1}"/>
              </a:ext>
            </a:extLst>
          </p:cNvPr>
          <p:cNvSpPr txBox="1"/>
          <p:nvPr/>
        </p:nvSpPr>
        <p:spPr>
          <a:xfrm>
            <a:off x="603250" y="1997075"/>
            <a:ext cx="192024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solidFill>
                  <a:srgbClr val="E500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Belangrijke regel</a:t>
            </a:r>
          </a:p>
          <a:p>
            <a:endParaRPr lang="nl-NL" sz="2800" b="1" dirty="0">
              <a:solidFill>
                <a:srgbClr val="E5005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nl-NL" sz="36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Alcohol en drugs zijn niet toegestaan tijdens de reizen. Ook niet als een leerling voldoet aan de wettelijke leeftijd voor alcohol.</a:t>
            </a:r>
            <a:endParaRPr lang="nl-NL" sz="3600" b="0" i="0" dirty="0">
              <a:solidFill>
                <a:srgbClr val="242424"/>
              </a:solidFill>
              <a:effectLst/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nl-NL" sz="28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nl-NL" sz="2800" b="0" i="0" dirty="0">
              <a:solidFill>
                <a:srgbClr val="242424"/>
              </a:solidFill>
              <a:effectLst/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32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Leerling belt </a:t>
            </a:r>
            <a:r>
              <a:rPr lang="nl-NL" sz="3200" b="0" i="1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altijd</a:t>
            </a:r>
            <a:r>
              <a:rPr lang="nl-NL" sz="32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 zelf de ouders om te vertellen wat er is gebeurd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nl-NL" sz="32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32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In ernstige gevallen kan de reisleiding besluiten om ouders te verzoeken hun kind op te komen halen </a:t>
            </a:r>
            <a:endParaRPr lang="nl-NL" sz="3200" i="1" dirty="0">
              <a:solidFill>
                <a:srgbClr val="000000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nl-NL" sz="32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32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Na de reis wordt in overleg met de coördinator </a:t>
            </a:r>
            <a:r>
              <a:rPr lang="nl-NL" sz="3200" b="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leerlingzaken</a:t>
            </a:r>
            <a:r>
              <a:rPr lang="nl-NL" sz="32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de sanctie bepaald</a:t>
            </a:r>
            <a:endParaRPr lang="nl-NL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401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2"/>
    </mc:Choice>
    <mc:Fallback xmlns="">
      <p:transition spd="slow" advTm="958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93922-0E4E-9D2D-4647-DA5EC4EC6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3850C5B8-EE4D-3431-20D0-D0959732D4BD}"/>
              </a:ext>
            </a:extLst>
          </p:cNvPr>
          <p:cNvSpPr/>
          <p:nvPr/>
        </p:nvSpPr>
        <p:spPr>
          <a:xfrm>
            <a:off x="0" y="11053788"/>
            <a:ext cx="20104099" cy="254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F7C51FBE-0680-2C7C-12A9-F36E335C8730}"/>
              </a:ext>
            </a:extLst>
          </p:cNvPr>
          <p:cNvSpPr/>
          <p:nvPr/>
        </p:nvSpPr>
        <p:spPr>
          <a:xfrm>
            <a:off x="9614922" y="628253"/>
            <a:ext cx="874256" cy="825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6D980FF-2419-3477-2DE8-7D959C05F015}"/>
              </a:ext>
            </a:extLst>
          </p:cNvPr>
          <p:cNvSpPr txBox="1"/>
          <p:nvPr/>
        </p:nvSpPr>
        <p:spPr>
          <a:xfrm>
            <a:off x="603250" y="1997075"/>
            <a:ext cx="192024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solidFill>
                  <a:srgbClr val="E500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Andere belangrijke regels</a:t>
            </a:r>
          </a:p>
          <a:p>
            <a:endParaRPr lang="nl-NL" sz="5400" b="1" dirty="0">
              <a:solidFill>
                <a:srgbClr val="E5005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85800" indent="-685800">
              <a:buFontTx/>
              <a:buChar char="-"/>
            </a:pP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Geluidsboxen zijn niet toegestaan (die worden ingenomen)</a:t>
            </a:r>
          </a:p>
          <a:p>
            <a:pPr marL="685800" indent="-685800">
              <a:buFontTx/>
              <a:buChar char="-"/>
            </a:pP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Roken/</a:t>
            </a:r>
            <a:r>
              <a:rPr lang="nl-NL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vapen</a:t>
            </a: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 niet tijdens activiteiten</a:t>
            </a:r>
          </a:p>
          <a:p>
            <a:endParaRPr lang="nl-NL" sz="2800" b="1" dirty="0">
              <a:solidFill>
                <a:srgbClr val="E5005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800" b="1" dirty="0">
              <a:solidFill>
                <a:srgbClr val="E5005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691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2"/>
    </mc:Choice>
    <mc:Fallback xmlns="">
      <p:transition spd="slow" advTm="958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053788"/>
            <a:ext cx="20104099" cy="254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0C87A9A-A1A6-4FAD-8159-90C23F289CEB}"/>
              </a:ext>
            </a:extLst>
          </p:cNvPr>
          <p:cNvSpPr/>
          <p:nvPr/>
        </p:nvSpPr>
        <p:spPr>
          <a:xfrm>
            <a:off x="9614921" y="771680"/>
            <a:ext cx="874256" cy="825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BDF41A6-0A3B-4D59-8398-2B8EB14234C1}"/>
              </a:ext>
            </a:extLst>
          </p:cNvPr>
          <p:cNvSpPr txBox="1"/>
          <p:nvPr/>
        </p:nvSpPr>
        <p:spPr>
          <a:xfrm>
            <a:off x="0" y="3900349"/>
            <a:ext cx="2010409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b="1" dirty="0">
                <a:solidFill>
                  <a:srgbClr val="E500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Zijn er nog vragen?</a:t>
            </a:r>
          </a:p>
          <a:p>
            <a:endParaRPr lang="nl-NL" sz="60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nl-NL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650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2"/>
    </mc:Choice>
    <mc:Fallback xmlns="">
      <p:transition spd="slow" advTm="958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 descr="Afbeelding met wolk, hemel, buitenshuis, façade&#10;&#10;Automatisch gegenereerde beschrijving">
            <a:extLst>
              <a:ext uri="{FF2B5EF4-FFF2-40B4-BE49-F238E27FC236}">
                <a16:creationId xmlns:a16="http://schemas.microsoft.com/office/drawing/2014/main" id="{91F5FE6C-FF3E-6064-58FB-D65E1E46D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" r="3" b="3"/>
          <a:stretch/>
        </p:blipFill>
        <p:spPr>
          <a:xfrm>
            <a:off x="33" y="413"/>
            <a:ext cx="7643713" cy="5654255"/>
          </a:xfrm>
          <a:prstGeom prst="rect">
            <a:avLst/>
          </a:prstGeom>
        </p:spPr>
      </p:pic>
      <p:pic>
        <p:nvPicPr>
          <p:cNvPr id="9" name="Afbeelding 8" descr="Afbeelding met buitenshuis, hemel, gebouw, water&#10;&#10;Automatisch gegenereerde beschrijving">
            <a:extLst>
              <a:ext uri="{FF2B5EF4-FFF2-40B4-BE49-F238E27FC236}">
                <a16:creationId xmlns:a16="http://schemas.microsoft.com/office/drawing/2014/main" id="{80C8D856-8808-9AAD-B44C-CE6E434E26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1" r="3" b="3"/>
          <a:stretch/>
        </p:blipFill>
        <p:spPr>
          <a:xfrm>
            <a:off x="33" y="5852530"/>
            <a:ext cx="7643713" cy="5456421"/>
          </a:xfrm>
          <a:prstGeom prst="rect">
            <a:avLst/>
          </a:prstGeom>
        </p:spPr>
      </p:pic>
      <p:pic>
        <p:nvPicPr>
          <p:cNvPr id="13" name="Afbeelding 12" descr="Afbeelding met buitenshuis, gras, hemel, boom&#10;&#10;Automatisch gegenereerde beschrijving">
            <a:extLst>
              <a:ext uri="{FF2B5EF4-FFF2-40B4-BE49-F238E27FC236}">
                <a16:creationId xmlns:a16="http://schemas.microsoft.com/office/drawing/2014/main" id="{3040DD24-EE81-6078-0531-2855C29EB7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1" r="2" b="2"/>
          <a:stretch/>
        </p:blipFill>
        <p:spPr>
          <a:xfrm>
            <a:off x="7814347" y="414"/>
            <a:ext cx="12289751" cy="7293015"/>
          </a:xfrm>
          <a:prstGeom prst="rect">
            <a:avLst/>
          </a:prstGeom>
        </p:spPr>
      </p:pic>
      <p:pic>
        <p:nvPicPr>
          <p:cNvPr id="21" name="Afbeelding 20" descr="Afbeelding met gebouw, nacht, buitenshuis, hemel&#10;&#10;Automatisch gegenereerde beschrijving">
            <a:extLst>
              <a:ext uri="{FF2B5EF4-FFF2-40B4-BE49-F238E27FC236}">
                <a16:creationId xmlns:a16="http://schemas.microsoft.com/office/drawing/2014/main" id="{2465AA19-864D-B9AA-CD36-8498391570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0" r="10758" b="1"/>
          <a:stretch/>
        </p:blipFill>
        <p:spPr>
          <a:xfrm>
            <a:off x="7809322" y="7464038"/>
            <a:ext cx="4008534" cy="3844917"/>
          </a:xfrm>
          <a:prstGeom prst="rect">
            <a:avLst/>
          </a:prstGeom>
        </p:spPr>
      </p:pic>
      <p:pic>
        <p:nvPicPr>
          <p:cNvPr id="15" name="Afbeelding 14" descr="Afbeelding met buitenshuis, gebouw, boom, plant&#10;&#10;Automatisch gegenereerde beschrijving">
            <a:extLst>
              <a:ext uri="{FF2B5EF4-FFF2-40B4-BE49-F238E27FC236}">
                <a16:creationId xmlns:a16="http://schemas.microsoft.com/office/drawing/2014/main" id="{FC74F8A2-F94D-5736-7D78-E05563520E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7451" b="1"/>
          <a:stretch/>
        </p:blipFill>
        <p:spPr>
          <a:xfrm>
            <a:off x="11983430" y="7464038"/>
            <a:ext cx="3977546" cy="3844917"/>
          </a:xfrm>
          <a:prstGeom prst="rect">
            <a:avLst/>
          </a:prstGeom>
        </p:spPr>
      </p:pic>
      <p:pic>
        <p:nvPicPr>
          <p:cNvPr id="1030" name="Picture 6" descr="dingen om te doen in Praag bezienswaardigheden">
            <a:extLst>
              <a:ext uri="{FF2B5EF4-FFF2-40B4-BE49-F238E27FC236}">
                <a16:creationId xmlns:a16="http://schemas.microsoft.com/office/drawing/2014/main" id="{FD8175B1-7DB4-7E80-6D28-B686E5213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6" r="1" b="1"/>
          <a:stretch/>
        </p:blipFill>
        <p:spPr bwMode="auto">
          <a:xfrm>
            <a:off x="16126543" y="7464034"/>
            <a:ext cx="3977546" cy="384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e mooiste bezienswaardigheden van Praag en omgeving">
            <a:extLst>
              <a:ext uri="{FF2B5EF4-FFF2-40B4-BE49-F238E27FC236}">
                <a16:creationId xmlns:a16="http://schemas.microsoft.com/office/drawing/2014/main" id="{BE25631E-DEFC-5F69-5F23-0D0D25CA5E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00749" y="5403374"/>
            <a:ext cx="502603" cy="50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nl-NL" sz="2968"/>
          </a:p>
        </p:txBody>
      </p:sp>
    </p:spTree>
    <p:extLst>
      <p:ext uri="{BB962C8B-B14F-4D97-AF65-F5344CB8AC3E}">
        <p14:creationId xmlns:p14="http://schemas.microsoft.com/office/powerpoint/2010/main" val="4174343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053788"/>
            <a:ext cx="20104099" cy="254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0C87A9A-A1A6-4FAD-8159-90C23F289CEB}"/>
              </a:ext>
            </a:extLst>
          </p:cNvPr>
          <p:cNvSpPr/>
          <p:nvPr/>
        </p:nvSpPr>
        <p:spPr>
          <a:xfrm>
            <a:off x="9614922" y="628253"/>
            <a:ext cx="874256" cy="825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BDF41A6-0A3B-4D59-8398-2B8EB14234C1}"/>
              </a:ext>
            </a:extLst>
          </p:cNvPr>
          <p:cNvSpPr txBox="1"/>
          <p:nvPr/>
        </p:nvSpPr>
        <p:spPr>
          <a:xfrm>
            <a:off x="603250" y="1997075"/>
            <a:ext cx="192024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solidFill>
                  <a:srgbClr val="E500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Overzicht </a:t>
            </a:r>
          </a:p>
          <a:p>
            <a:endParaRPr lang="nl-NL" sz="4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4400" dirty="0">
                <a:solidFill>
                  <a:srgbClr val="E500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Voorstellen / wie is wie?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4400" dirty="0">
                <a:solidFill>
                  <a:srgbClr val="E500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Hostel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4400" dirty="0">
                <a:solidFill>
                  <a:srgbClr val="E500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Munteenheid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4400" dirty="0">
                <a:solidFill>
                  <a:srgbClr val="E500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Programma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4400" dirty="0">
                <a:solidFill>
                  <a:srgbClr val="E500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Paklijst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4400" dirty="0">
                <a:solidFill>
                  <a:srgbClr val="E500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Regels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4400" dirty="0">
                <a:solidFill>
                  <a:srgbClr val="E500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Vragen?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609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2"/>
    </mc:Choice>
    <mc:Fallback xmlns="">
      <p:transition spd="slow" advTm="958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3D4726-7AB9-D2BE-B648-660F9E433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384" y="1334199"/>
            <a:ext cx="18009329" cy="2167882"/>
          </a:xfrm>
        </p:spPr>
        <p:txBody>
          <a:bodyPr anchor="ctr">
            <a:normAutofit/>
          </a:bodyPr>
          <a:lstStyle/>
          <a:p>
            <a:pPr algn="ctr"/>
            <a:r>
              <a:rPr lang="nl-NL" sz="7256">
                <a:solidFill>
                  <a:srgbClr val="E500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Reisbegeleiding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21C924-6F04-DC44-0EEB-93FB577DE671}"/>
              </a:ext>
            </a:extLst>
          </p:cNvPr>
          <p:cNvSpPr>
            <a:spLocks/>
          </p:cNvSpPr>
          <p:nvPr/>
        </p:nvSpPr>
        <p:spPr>
          <a:xfrm>
            <a:off x="1382157" y="3181871"/>
            <a:ext cx="17339786" cy="7011305"/>
          </a:xfrm>
          <a:prstGeom prst="rect">
            <a:avLst/>
          </a:prstGeom>
        </p:spPr>
        <p:txBody>
          <a:bodyPr/>
          <a:lstStyle/>
          <a:p>
            <a:endParaRPr lang="nl-NL" sz="2968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4049F2B-92E0-E7EE-AC32-836A23806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18" y="4207878"/>
            <a:ext cx="3094567" cy="474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5AC5D75-6415-6673-B386-08B8D7182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521" y="4208027"/>
            <a:ext cx="3155917" cy="47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5">
            <a:extLst>
              <a:ext uri="{FF2B5EF4-FFF2-40B4-BE49-F238E27FC236}">
                <a16:creationId xmlns:a16="http://schemas.microsoft.com/office/drawing/2014/main" id="{0FB16896-DA6B-2BF3-B93C-2AA3458A7095}"/>
              </a:ext>
            </a:extLst>
          </p:cNvPr>
          <p:cNvSpPr/>
          <p:nvPr/>
        </p:nvSpPr>
        <p:spPr>
          <a:xfrm>
            <a:off x="0" y="11053788"/>
            <a:ext cx="20104099" cy="254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BE14F765-418E-5CE0-9C3A-706EE362A43A}"/>
              </a:ext>
            </a:extLst>
          </p:cNvPr>
          <p:cNvSpPr/>
          <p:nvPr/>
        </p:nvSpPr>
        <p:spPr>
          <a:xfrm>
            <a:off x="9614922" y="628253"/>
            <a:ext cx="874256" cy="825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C0C2BEC-F448-ED28-6F90-6ECA9407EFA0}"/>
              </a:ext>
            </a:extLst>
          </p:cNvPr>
          <p:cNvSpPr txBox="1"/>
          <p:nvPr/>
        </p:nvSpPr>
        <p:spPr>
          <a:xfrm>
            <a:off x="761007" y="9153306"/>
            <a:ext cx="1945634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800" dirty="0">
                <a:latin typeface="Verdana"/>
                <a:ea typeface="Verdana"/>
              </a:rPr>
              <a:t>Joyce Mennen</a:t>
            </a:r>
            <a:r>
              <a:rPr lang="nl-NL" sz="2800" dirty="0"/>
              <a:t>	         </a:t>
            </a:r>
            <a:r>
              <a:rPr lang="nl-NL" sz="2800" dirty="0">
                <a:latin typeface="Verdana"/>
                <a:ea typeface="Verdana"/>
              </a:rPr>
              <a:t>          Rutger </a:t>
            </a:r>
            <a:r>
              <a:rPr lang="nl-NL" sz="2800" dirty="0">
                <a:latin typeface="Verdana"/>
                <a:ea typeface="Calibri"/>
                <a:cs typeface="Calibri"/>
              </a:rPr>
              <a:t>Klij</a:t>
            </a:r>
            <a:r>
              <a:rPr lang="nl-NL" sz="2800" dirty="0">
                <a:latin typeface="Verdana"/>
                <a:ea typeface="Verdana"/>
              </a:rPr>
              <a:t>n                Ana Sofia Rooijakkers           Douwe van der Wulp 	 </a:t>
            </a:r>
          </a:p>
        </p:txBody>
      </p:sp>
      <p:pic>
        <p:nvPicPr>
          <p:cNvPr id="1026" name="Picture 2" descr="Rutger Klijn - Bassist - Abstracted Mind | LinkedIn">
            <a:extLst>
              <a:ext uri="{FF2B5EF4-FFF2-40B4-BE49-F238E27FC236}">
                <a16:creationId xmlns:a16="http://schemas.microsoft.com/office/drawing/2014/main" id="{5B9E7CDC-E004-C00B-6490-2894AD4D5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749" y="4208026"/>
            <a:ext cx="3608639" cy="47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persoon, Menselijk gezicht, glimlach, Sportuniform&#10;&#10;Door AI gegenereerde inhoud is mogelijk onjuist.">
            <a:extLst>
              <a:ext uri="{FF2B5EF4-FFF2-40B4-BE49-F238E27FC236}">
                <a16:creationId xmlns:a16="http://schemas.microsoft.com/office/drawing/2014/main" id="{449A29F5-503B-CFE4-5536-272AED0EB9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1403" y="4265976"/>
            <a:ext cx="3145495" cy="474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01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053788"/>
            <a:ext cx="20104099" cy="254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0C87A9A-A1A6-4FAD-8159-90C23F289CEB}"/>
              </a:ext>
            </a:extLst>
          </p:cNvPr>
          <p:cNvSpPr/>
          <p:nvPr/>
        </p:nvSpPr>
        <p:spPr>
          <a:xfrm>
            <a:off x="9614922" y="628253"/>
            <a:ext cx="874256" cy="825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BDF41A6-0A3B-4D59-8398-2B8EB14234C1}"/>
              </a:ext>
            </a:extLst>
          </p:cNvPr>
          <p:cNvSpPr txBox="1"/>
          <p:nvPr/>
        </p:nvSpPr>
        <p:spPr>
          <a:xfrm>
            <a:off x="-7206177" y="-1241401"/>
            <a:ext cx="48687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4400" b="1">
              <a:solidFill>
                <a:srgbClr val="E5005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3200" b="1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600" b="1"/>
              <a:t>	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B97EB6A-DCE0-4009-8F6F-8A4A6EE727D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157472" y="4936478"/>
            <a:ext cx="28297944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</a:b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  <a:t>  </a:t>
            </a:r>
            <a:r>
              <a:rPr kumimoji="0" lang="nl-NL" altLang="nl-NL" sz="7000" b="0" i="0" u="none" strike="noStrike" cap="none" normalizeH="0" baseline="0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  <a:t>          </a:t>
            </a:r>
            <a:endParaRPr kumimoji="0" lang="nl-NL" altLang="nl-NL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300" b="1" i="0" u="none" strike="noStrike" cap="none" normalizeH="0" baseline="0">
              <a:ln>
                <a:noFill/>
              </a:ln>
              <a:solidFill>
                <a:srgbClr val="4A4A4A"/>
              </a:solidFill>
              <a:effectLst/>
              <a:latin typeface="Poppins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300" b="1" i="0" u="none" strike="noStrike" cap="none" normalizeH="0" baseline="0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  <a:t>A-PLUS HOSTEL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  <a:t>Jindřišská 901/5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  <a:t>Prague 1 - Nové Město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  <a:t>Czech republic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B07F00-489C-4E60-B081-23E8690E5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861774"/>
            <a:ext cx="2478243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</a:b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  <a:t>  </a:t>
            </a:r>
            <a:r>
              <a:rPr kumimoji="0" lang="nl-NL" altLang="nl-NL" sz="7000" b="0" i="0" u="none" strike="noStrike" cap="none" normalizeH="0" baseline="0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  <a:t>          </a:t>
            </a:r>
            <a:endParaRPr kumimoji="0" lang="nl-NL" altLang="nl-NL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300" b="1" i="0" u="none" strike="noStrike" cap="none" normalizeH="0" baseline="0">
              <a:ln>
                <a:noFill/>
              </a:ln>
              <a:solidFill>
                <a:srgbClr val="4A4A4A"/>
              </a:solidFill>
              <a:effectLst/>
              <a:latin typeface="Poppins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3BEAB54-D2FB-45C5-83D7-A1DDB45A51CF}"/>
              </a:ext>
            </a:extLst>
          </p:cNvPr>
          <p:cNvSpPr txBox="1"/>
          <p:nvPr/>
        </p:nvSpPr>
        <p:spPr>
          <a:xfrm>
            <a:off x="1467872" y="5768606"/>
            <a:ext cx="64759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3600" b="1" i="0" u="none" strike="noStrike" cap="none" normalizeH="0" baseline="0" dirty="0" err="1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Sophie’s</a:t>
            </a:r>
            <a:r>
              <a:rPr kumimoji="0" lang="nl-NL" altLang="nl-NL" sz="3600" b="1" i="0" u="none" strike="noStrike" cap="none" normalizeH="0" baseline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Hostel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nl-NL" sz="36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Melounova</a:t>
            </a:r>
            <a:r>
              <a:rPr lang="nl-NL" sz="3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2, 120 00 Prague, </a:t>
            </a:r>
            <a:r>
              <a:rPr lang="nl-NL" sz="36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Czech</a:t>
            </a:r>
            <a:r>
              <a:rPr lang="nl-NL" sz="3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6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Republic</a:t>
            </a:r>
            <a:r>
              <a:rPr lang="nl-NL" sz="36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.</a:t>
            </a:r>
            <a:endParaRPr kumimoji="0" lang="nl-NL" altLang="nl-NL" sz="3600" i="0" u="none" strike="noStrike" cap="none" normalizeH="0" baseline="0" dirty="0">
              <a:ln>
                <a:noFill/>
              </a:ln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52" name="Picture 4" descr="Sophies Hostel Logo">
            <a:extLst>
              <a:ext uri="{FF2B5EF4-FFF2-40B4-BE49-F238E27FC236}">
                <a16:creationId xmlns:a16="http://schemas.microsoft.com/office/drawing/2014/main" id="{D3413CF4-3710-F875-D741-10C1F2DAA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747" y="2182838"/>
            <a:ext cx="5695277" cy="146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fbeelding">
            <a:extLst>
              <a:ext uri="{FF2B5EF4-FFF2-40B4-BE49-F238E27FC236}">
                <a16:creationId xmlns:a16="http://schemas.microsoft.com/office/drawing/2014/main" id="{280A17E3-05D4-7025-508E-115D6D3B9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450" y="2397494"/>
            <a:ext cx="91440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3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2"/>
    </mc:Choice>
    <mc:Fallback xmlns="">
      <p:transition spd="slow" advTm="958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053788"/>
            <a:ext cx="20104099" cy="254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0C87A9A-A1A6-4FAD-8159-90C23F289CEB}"/>
              </a:ext>
            </a:extLst>
          </p:cNvPr>
          <p:cNvSpPr/>
          <p:nvPr/>
        </p:nvSpPr>
        <p:spPr>
          <a:xfrm>
            <a:off x="9614922" y="628253"/>
            <a:ext cx="874256" cy="825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BDF41A6-0A3B-4D59-8398-2B8EB14234C1}"/>
              </a:ext>
            </a:extLst>
          </p:cNvPr>
          <p:cNvSpPr txBox="1"/>
          <p:nvPr/>
        </p:nvSpPr>
        <p:spPr>
          <a:xfrm>
            <a:off x="1517650" y="2319992"/>
            <a:ext cx="693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>
                <a:solidFill>
                  <a:srgbClr val="E500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Tsjechische kroon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B97EB6A-DCE0-4009-8F6F-8A4A6EE727D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157472" y="4936478"/>
            <a:ext cx="28297944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</a:b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  <a:t>  </a:t>
            </a:r>
            <a:r>
              <a:rPr kumimoji="0" lang="nl-NL" altLang="nl-NL" sz="7000" b="0" i="0" u="none" strike="noStrike" cap="none" normalizeH="0" baseline="0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  <a:t>          </a:t>
            </a:r>
            <a:endParaRPr kumimoji="0" lang="nl-NL" altLang="nl-NL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300" b="1" i="0" u="none" strike="noStrike" cap="none" normalizeH="0" baseline="0">
              <a:ln>
                <a:noFill/>
              </a:ln>
              <a:solidFill>
                <a:srgbClr val="4A4A4A"/>
              </a:solidFill>
              <a:effectLst/>
              <a:latin typeface="Poppins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300" b="1" i="0" u="none" strike="noStrike" cap="none" normalizeH="0" baseline="0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  <a:t>A-PLUS HOSTEL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nl-NL" altLang="nl-NL" sz="1100" b="0" i="0" u="none" strike="noStrike" cap="none" normalizeH="0" baseline="0" err="1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  <a:t>Jindřišská</a:t>
            </a: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  <a:t> 901/5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  <a:t>Prague 1 - </a:t>
            </a:r>
            <a:r>
              <a:rPr kumimoji="0" lang="nl-NL" altLang="nl-NL" sz="1100" b="0" i="0" u="none" strike="noStrike" cap="none" normalizeH="0" baseline="0" err="1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  <a:t>Nové</a:t>
            </a: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  <a:t> </a:t>
            </a:r>
            <a:r>
              <a:rPr kumimoji="0" lang="nl-NL" altLang="nl-NL" sz="1100" b="0" i="0" u="none" strike="noStrike" cap="none" normalizeH="0" baseline="0" err="1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  <a:t>Město</a:t>
            </a:r>
            <a:endParaRPr kumimoji="0" lang="nl-NL" altLang="nl-NL" sz="1100" b="0" i="0" u="none" strike="noStrike" cap="none" normalizeH="0" baseline="0">
              <a:ln>
                <a:noFill/>
              </a:ln>
              <a:solidFill>
                <a:srgbClr val="4A4A4A"/>
              </a:solidFill>
              <a:effectLst/>
              <a:latin typeface="Poppins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nl-NL" altLang="nl-NL" sz="1100" b="0" i="0" u="none" strike="noStrike" cap="none" normalizeH="0" baseline="0" err="1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  <a:t>Czech</a:t>
            </a: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  <a:t> </a:t>
            </a:r>
            <a:r>
              <a:rPr kumimoji="0" lang="nl-NL" altLang="nl-NL" sz="1100" b="0" i="0" u="none" strike="noStrike" cap="none" normalizeH="0" baseline="0" err="1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  <a:t>republic</a:t>
            </a:r>
            <a:endParaRPr kumimoji="0" lang="nl-NL" altLang="nl-NL" sz="1100" b="0" i="0" u="none" strike="noStrike" cap="none" normalizeH="0" baseline="0">
              <a:ln>
                <a:noFill/>
              </a:ln>
              <a:solidFill>
                <a:srgbClr val="4A4A4A"/>
              </a:solidFill>
              <a:effectLst/>
              <a:latin typeface="Poppins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B07F00-489C-4E60-B081-23E8690E5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861774"/>
            <a:ext cx="2478243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</a:b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  <a:t>  </a:t>
            </a:r>
            <a:r>
              <a:rPr kumimoji="0" lang="nl-NL" altLang="nl-NL" sz="7000" b="0" i="0" u="none" strike="noStrike" cap="none" normalizeH="0" baseline="0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  <a:t>          </a:t>
            </a:r>
            <a:endParaRPr kumimoji="0" lang="nl-NL" altLang="nl-NL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300" b="1" i="0" u="none" strike="noStrike" cap="none" normalizeH="0" baseline="0">
              <a:ln>
                <a:noFill/>
              </a:ln>
              <a:solidFill>
                <a:srgbClr val="4A4A4A"/>
              </a:solidFill>
              <a:effectLst/>
              <a:latin typeface="Poppins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6" name="Picture 2" descr="Munteenheid Tsjechie | alles over de Tsjechische kroon">
            <a:extLst>
              <a:ext uri="{FF2B5EF4-FFF2-40B4-BE49-F238E27FC236}">
                <a16:creationId xmlns:a16="http://schemas.microsoft.com/office/drawing/2014/main" id="{2553C07A-17B3-45DB-833B-212FBA098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588" y="2500208"/>
            <a:ext cx="8279745" cy="552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2F31CA02-D6DD-4403-86BB-BFBB335C5CC7}"/>
              </a:ext>
            </a:extLst>
          </p:cNvPr>
          <p:cNvSpPr txBox="1"/>
          <p:nvPr/>
        </p:nvSpPr>
        <p:spPr>
          <a:xfrm>
            <a:off x="1519767" y="3963948"/>
            <a:ext cx="815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3600" b="1" dirty="0">
                <a:solidFill>
                  <a:srgbClr val="F392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 </a:t>
            </a:r>
            <a:r>
              <a:rPr lang="de-DE" sz="3600" b="1" dirty="0" err="1">
                <a:solidFill>
                  <a:srgbClr val="F392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Tsjechische</a:t>
            </a:r>
            <a:r>
              <a:rPr lang="de-DE" sz="3600" b="1" dirty="0">
                <a:solidFill>
                  <a:srgbClr val="F392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3600" b="1" dirty="0" err="1">
                <a:solidFill>
                  <a:srgbClr val="F392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kroon</a:t>
            </a:r>
            <a:r>
              <a:rPr lang="de-DE" sz="3600" b="1" dirty="0">
                <a:solidFill>
                  <a:srgbClr val="F392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=</a:t>
            </a:r>
          </a:p>
          <a:p>
            <a:pPr algn="l"/>
            <a:r>
              <a:rPr lang="de-DE" sz="3600" b="1" dirty="0">
                <a:solidFill>
                  <a:srgbClr val="F392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0,040 Euro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16CC38BA-7851-4354-8F3F-A47911997218}"/>
              </a:ext>
            </a:extLst>
          </p:cNvPr>
          <p:cNvSpPr txBox="1"/>
          <p:nvPr/>
        </p:nvSpPr>
        <p:spPr>
          <a:xfrm>
            <a:off x="1502833" y="6274204"/>
            <a:ext cx="17780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3600" b="1" dirty="0">
                <a:solidFill>
                  <a:srgbClr val="F392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24,97 </a:t>
            </a:r>
            <a:r>
              <a:rPr lang="de-DE" sz="3600" b="1" dirty="0" err="1">
                <a:solidFill>
                  <a:srgbClr val="F392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Tsjechische</a:t>
            </a:r>
            <a:r>
              <a:rPr lang="de-DE" sz="3600" b="1" dirty="0">
                <a:solidFill>
                  <a:srgbClr val="F392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3600" b="1" dirty="0" err="1">
                <a:solidFill>
                  <a:srgbClr val="F392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kroon</a:t>
            </a:r>
            <a:r>
              <a:rPr lang="de-DE" sz="3600" b="1" dirty="0">
                <a:solidFill>
                  <a:srgbClr val="F392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=</a:t>
            </a:r>
          </a:p>
          <a:p>
            <a:pPr algn="l"/>
            <a:r>
              <a:rPr lang="de-DE" sz="3600" b="1" dirty="0">
                <a:solidFill>
                  <a:srgbClr val="F392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1,00 Euro</a:t>
            </a:r>
          </a:p>
          <a:p>
            <a:pPr algn="l"/>
            <a:endParaRPr lang="de-DE" sz="3600" b="1" dirty="0">
              <a:solidFill>
                <a:srgbClr val="F392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983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2"/>
    </mc:Choice>
    <mc:Fallback xmlns="">
      <p:transition spd="slow" advTm="958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1BF9E-4F18-AB6C-A1C1-9E7A3E06D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BDD3C253-302B-ED61-3551-28118075A021}"/>
              </a:ext>
            </a:extLst>
          </p:cNvPr>
          <p:cNvSpPr/>
          <p:nvPr/>
        </p:nvSpPr>
        <p:spPr>
          <a:xfrm>
            <a:off x="0" y="11053788"/>
            <a:ext cx="20104099" cy="254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58A5FDF-0E6C-C29E-D9A2-442BC3F330BF}"/>
              </a:ext>
            </a:extLst>
          </p:cNvPr>
          <p:cNvSpPr/>
          <p:nvPr/>
        </p:nvSpPr>
        <p:spPr>
          <a:xfrm>
            <a:off x="9614922" y="628253"/>
            <a:ext cx="874256" cy="825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04E22E6-8037-9EB9-17D0-81FD42A7195D}"/>
              </a:ext>
            </a:extLst>
          </p:cNvPr>
          <p:cNvSpPr txBox="1"/>
          <p:nvPr/>
        </p:nvSpPr>
        <p:spPr>
          <a:xfrm>
            <a:off x="1517650" y="2319992"/>
            <a:ext cx="693420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4400" b="1" dirty="0">
                <a:solidFill>
                  <a:srgbClr val="E500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Weersvoorspelling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ECEE91-9116-996C-C315-76E86AA97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861774"/>
            <a:ext cx="2478243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</a:b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  <a:t>  </a:t>
            </a:r>
            <a:r>
              <a:rPr kumimoji="0" lang="nl-NL" altLang="nl-NL" sz="7000" b="0" i="0" u="none" strike="noStrike" cap="none" normalizeH="0" baseline="0">
                <a:ln>
                  <a:noFill/>
                </a:ln>
                <a:solidFill>
                  <a:srgbClr val="4A4A4A"/>
                </a:solidFill>
                <a:effectLst/>
                <a:latin typeface="Poppins" panose="00000500000000000000" pitchFamily="2" charset="0"/>
              </a:rPr>
              <a:t>          </a:t>
            </a:r>
            <a:endParaRPr kumimoji="0" lang="nl-NL" altLang="nl-NL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300" b="1" i="0" u="none" strike="noStrike" cap="none" normalizeH="0" baseline="0">
              <a:ln>
                <a:noFill/>
              </a:ln>
              <a:solidFill>
                <a:srgbClr val="4A4A4A"/>
              </a:solidFill>
              <a:effectLst/>
              <a:latin typeface="Poppins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7AB2AE-7196-5515-F17F-84B2681EA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1150" y="3514725"/>
            <a:ext cx="14848236" cy="67546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64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2"/>
    </mc:Choice>
    <mc:Fallback xmlns="">
      <p:transition spd="slow" advTm="958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8FB97F1E-18AF-F317-8DF8-1DEDF0438D9D}"/>
              </a:ext>
            </a:extLst>
          </p:cNvPr>
          <p:cNvSpPr txBox="1"/>
          <p:nvPr/>
        </p:nvSpPr>
        <p:spPr>
          <a:xfrm>
            <a:off x="762993" y="1321068"/>
            <a:ext cx="19202400" cy="68018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4400" b="1" dirty="0">
                <a:solidFill>
                  <a:srgbClr val="E500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Programma</a:t>
            </a:r>
          </a:p>
          <a:p>
            <a:endParaRPr lang="nl-NL" sz="3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600" b="1" dirty="0">
                <a:solidFill>
                  <a:srgbClr val="F39200"/>
                </a:solidFill>
                <a:latin typeface="Verdana"/>
                <a:ea typeface="Verdana"/>
              </a:rPr>
              <a:t>Dag 1: Zondag 13 april</a:t>
            </a:r>
          </a:p>
          <a:p>
            <a:endParaRPr lang="nl-NL" sz="3600" b="1" i="0" dirty="0">
              <a:solidFill>
                <a:srgbClr val="F39200"/>
              </a:solidFill>
              <a:effectLst/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21.45 uur</a:t>
            </a:r>
            <a:r>
              <a:rPr lang="nl-NL" sz="36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: verzamelen bij zwembad </a:t>
            </a:r>
            <a:r>
              <a:rPr lang="nl-NL" sz="36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Stappegoor</a:t>
            </a:r>
            <a:r>
              <a:rPr lang="nl-NL" sz="36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nl-NL" sz="36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Stappegoorweg</a:t>
            </a:r>
            <a:r>
              <a:rPr lang="nl-NL" sz="36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1, 5022 DA Tilburg)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i="0" dirty="0"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22.00 uur: </a:t>
            </a:r>
            <a:r>
              <a:rPr lang="nl-NL" sz="3600" i="0" dirty="0"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vertrekken richting Praag (groepje: </a:t>
            </a:r>
            <a:r>
              <a:rPr lang="it-IT" sz="3600" i="0" dirty="0"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Anne, Orenza, Sam V)</a:t>
            </a:r>
            <a:endParaRPr lang="nl-NL" sz="3600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We stoppen een paar keer onderweg bij een tankstation of wegrestaurant. Deze </a:t>
            </a:r>
            <a:r>
              <a:rPr lang="nl-NL" sz="3600" dirty="0" err="1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stops</a:t>
            </a:r>
            <a:r>
              <a:rPr lang="nl-NL" sz="3600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kun je gebruiken om naar het toilet te gaan of wat te kopen.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Neem ook ontbijt mee voor in de bus.  </a:t>
            </a:r>
          </a:p>
          <a:p>
            <a:endParaRPr lang="nl-NL" sz="3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3200" b="1" dirty="0"/>
          </a:p>
        </p:txBody>
      </p:sp>
    </p:spTree>
    <p:extLst>
      <p:ext uri="{BB962C8B-B14F-4D97-AF65-F5344CB8AC3E}">
        <p14:creationId xmlns:p14="http://schemas.microsoft.com/office/powerpoint/2010/main" val="1476312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053788"/>
            <a:ext cx="20104099" cy="254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0C87A9A-A1A6-4FAD-8159-90C23F289CEB}"/>
              </a:ext>
            </a:extLst>
          </p:cNvPr>
          <p:cNvSpPr/>
          <p:nvPr/>
        </p:nvSpPr>
        <p:spPr>
          <a:xfrm>
            <a:off x="9614922" y="628253"/>
            <a:ext cx="874256" cy="825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BDF41A6-0A3B-4D59-8398-2B8EB14234C1}"/>
              </a:ext>
            </a:extLst>
          </p:cNvPr>
          <p:cNvSpPr txBox="1"/>
          <p:nvPr/>
        </p:nvSpPr>
        <p:spPr>
          <a:xfrm>
            <a:off x="450849" y="1120084"/>
            <a:ext cx="19202400" cy="74174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4400" b="1" dirty="0">
                <a:solidFill>
                  <a:srgbClr val="E500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Programma</a:t>
            </a:r>
          </a:p>
          <a:p>
            <a:endParaRPr lang="nl-NL" sz="3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3600" b="1" dirty="0">
                <a:solidFill>
                  <a:srgbClr val="F39200"/>
                </a:solidFill>
                <a:latin typeface="Verdana"/>
                <a:ea typeface="Verdana"/>
              </a:rPr>
              <a:t>Dag 2: Maandag 14 april</a:t>
            </a:r>
            <a:endParaRPr lang="nl-NL" sz="3600" b="1" i="0" dirty="0">
              <a:solidFill>
                <a:srgbClr val="F39200"/>
              </a:solidFill>
              <a:effectLst/>
              <a:highlight>
                <a:srgbClr val="FFFFFF"/>
              </a:highlight>
              <a:latin typeface="Verdana"/>
              <a:ea typeface="Verdana"/>
            </a:endParaRPr>
          </a:p>
          <a:p>
            <a:endParaRPr lang="nl-NL" sz="36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+/- 10.00 uur</a:t>
            </a:r>
            <a:r>
              <a:rPr lang="nl-NL" sz="3600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: aankomst bij </a:t>
            </a:r>
            <a:r>
              <a:rPr lang="nl-NL" sz="3600" dirty="0" err="1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Sophie’s</a:t>
            </a:r>
            <a:r>
              <a:rPr lang="nl-NL" sz="3600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hostel. Bagage uitladen.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11.00 uur: </a:t>
            </a:r>
            <a:r>
              <a:rPr lang="nl-NL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wandelen naar het stadscentrum en de </a:t>
            </a:r>
            <a:r>
              <a:rPr lang="nl-NL" sz="3600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nl-NL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stronomische klok (groepje: Finn, Roy-Christian, Timo, etc.)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Lunchen op eigen gelegenheid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14.00 uur: </a:t>
            </a:r>
            <a:r>
              <a:rPr lang="nl-NL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fietstocht door Praag + vrije tijd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18.00 uur: </a:t>
            </a:r>
            <a:r>
              <a:rPr lang="nl-NL" sz="3600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dineren bij restaurant </a:t>
            </a:r>
            <a:r>
              <a:rPr lang="nl-NL" sz="3600" dirty="0" err="1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Blatnice</a:t>
            </a:r>
            <a:r>
              <a:rPr lang="nl-NL" sz="3600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+ wandelen naar Karelsbrug (groepje: Cato, Daantje, etc.)</a:t>
            </a:r>
            <a:endParaRPr lang="nl-NL" sz="36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NL" sz="36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3600" dirty="0">
              <a:solidFill>
                <a:srgbClr val="000000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DA7D299-8A7F-4583-CA59-24971FA8C9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1652" y="8071893"/>
            <a:ext cx="3635177" cy="2862478"/>
          </a:xfrm>
          <a:prstGeom prst="rect">
            <a:avLst/>
          </a:prstGeom>
        </p:spPr>
      </p:pic>
      <p:pic>
        <p:nvPicPr>
          <p:cNvPr id="3074" name="Picture 2" descr="Trdelníks - The Non-Czech Dessert All Over Prague">
            <a:extLst>
              <a:ext uri="{FF2B5EF4-FFF2-40B4-BE49-F238E27FC236}">
                <a16:creationId xmlns:a16="http://schemas.microsoft.com/office/drawing/2014/main" id="{62D6C4A3-222A-4B86-B635-32B28C5AF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358" y="8142640"/>
            <a:ext cx="4211072" cy="281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taurant Blatnice">
            <a:extLst>
              <a:ext uri="{FF2B5EF4-FFF2-40B4-BE49-F238E27FC236}">
                <a16:creationId xmlns:a16="http://schemas.microsoft.com/office/drawing/2014/main" id="{9222AEFB-489E-CA39-3D1D-AA05B6DDD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448" y="8102918"/>
            <a:ext cx="2450186" cy="28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raag: complete fietstocht | GetYourGuide">
            <a:extLst>
              <a:ext uri="{FF2B5EF4-FFF2-40B4-BE49-F238E27FC236}">
                <a16:creationId xmlns:a16="http://schemas.microsoft.com/office/drawing/2014/main" id="{EC8262BC-A8FC-7F2E-B7D8-39693D308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6847" y="8082588"/>
            <a:ext cx="4284369" cy="285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Medieval astronomical clock in Prague, Czech Republic. : r/pics">
            <a:extLst>
              <a:ext uri="{FF2B5EF4-FFF2-40B4-BE49-F238E27FC236}">
                <a16:creationId xmlns:a16="http://schemas.microsoft.com/office/drawing/2014/main" id="{0034C453-A9AA-3867-BE94-64EE9CF03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764" y="8153336"/>
            <a:ext cx="1874576" cy="27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05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2"/>
    </mc:Choice>
    <mc:Fallback xmlns="">
      <p:transition spd="slow" advTm="958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4|1.5|1.4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4|1.5|1.4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4|1.5|1.4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4|1.5|1.4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4|1.5|1.4|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4|1.5|1.4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4|1.5|1.4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4|1.5|1.4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4|1.5|1.4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4|1.5|1.4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4|1.5|1.4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4|1.5|1.4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4|1.5|1.4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4|1.5|1.4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0a719b0-4c9f-4319-8943-34a9c01c5d1a" xsi:nil="true"/>
    <lcf76f155ced4ddcb4097134ff3c332f xmlns="7961f74b-b0bd-4278-877d-274d0e04d515">
      <Terms xmlns="http://schemas.microsoft.com/office/infopath/2007/PartnerControls"/>
    </lcf76f155ced4ddcb4097134ff3c332f>
    <SharedWithUsers xmlns="00a719b0-4c9f-4319-8943-34a9c01c5d1a">
      <UserInfo>
        <DisplayName>Sander Krook</DisplayName>
        <AccountId>66</AccountId>
        <AccountType/>
      </UserInfo>
      <UserInfo>
        <DisplayName>Jeanine Zondag</DisplayName>
        <AccountId>220</AccountId>
        <AccountType/>
      </UserInfo>
      <UserInfo>
        <DisplayName>Anne Krijgsman</DisplayName>
        <AccountId>137</AccountId>
        <AccountType/>
      </UserInfo>
      <UserInfo>
        <DisplayName>Sietske van Hal</DisplayName>
        <AccountId>86</AccountId>
        <AccountType/>
      </UserInfo>
      <UserInfo>
        <DisplayName>Teun van Gorp</DisplayName>
        <AccountId>113</AccountId>
        <AccountType/>
      </UserInfo>
      <UserInfo>
        <DisplayName>Maaike Dingemans</DisplayName>
        <AccountId>31</AccountId>
        <AccountType/>
      </UserInfo>
    </SharedWithUsers>
    <MediaLengthInSeconds xmlns="7961f74b-b0bd-4278-877d-274d0e04d51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69FFC44DEAD543BC1D352E2CA3530D" ma:contentTypeVersion="15" ma:contentTypeDescription="Een nieuw document maken." ma:contentTypeScope="" ma:versionID="cc39964de4834ac9b6c03dab58636aaa">
  <xsd:schema xmlns:xsd="http://www.w3.org/2001/XMLSchema" xmlns:xs="http://www.w3.org/2001/XMLSchema" xmlns:p="http://schemas.microsoft.com/office/2006/metadata/properties" xmlns:ns2="7961f74b-b0bd-4278-877d-274d0e04d515" xmlns:ns3="00a719b0-4c9f-4319-8943-34a9c01c5d1a" targetNamespace="http://schemas.microsoft.com/office/2006/metadata/properties" ma:root="true" ma:fieldsID="c85c071a3be4ab3a1d685e15aca0e56d" ns2:_="" ns3:_="">
    <xsd:import namespace="7961f74b-b0bd-4278-877d-274d0e04d515"/>
    <xsd:import namespace="00a719b0-4c9f-4319-8943-34a9c01c5d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61f74b-b0bd-4278-877d-274d0e04d5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4716614a-f01d-4325-af12-03c1bea026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a719b0-4c9f-4319-8943-34a9c01c5d1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75008ca-517c-4aee-a520-080e9cfea237}" ma:internalName="TaxCatchAll" ma:showField="CatchAllData" ma:web="00a719b0-4c9f-4319-8943-34a9c01c5d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CFEF2F-8127-4E2D-9A12-B0178A8028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702829-BDF8-4546-BECD-5C3A65869DEA}">
  <ds:schemaRefs>
    <ds:schemaRef ds:uri="9d85349b-ac59-46df-b727-5a470aec1ccc"/>
    <ds:schemaRef ds:uri="be4948e9-a554-44c0-8a97-3fad10b1d3fa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0CA3108-40BA-487D-B286-ABC4229FDB1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869</Words>
  <Application>Microsoft Office PowerPoint</Application>
  <PresentationFormat>Aangepast</PresentationFormat>
  <Paragraphs>166</Paragraphs>
  <Slides>18</Slides>
  <Notes>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8" baseType="lpstr">
      <vt:lpstr>Arial</vt:lpstr>
      <vt:lpstr>Calibri</vt:lpstr>
      <vt:lpstr>helvetica</vt:lpstr>
      <vt:lpstr>Nunito</vt:lpstr>
      <vt:lpstr>Poppins</vt:lpstr>
      <vt:lpstr>Symbol</vt:lpstr>
      <vt:lpstr>Tahoma</vt:lpstr>
      <vt:lpstr>Verdana</vt:lpstr>
      <vt:lpstr>Wingdings</vt:lpstr>
      <vt:lpstr>Office Theme</vt:lpstr>
      <vt:lpstr>Welkom!</vt:lpstr>
      <vt:lpstr>PowerPoint-presentatie</vt:lpstr>
      <vt:lpstr>PowerPoint-presentatie</vt:lpstr>
      <vt:lpstr>Reisbegeleiding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BZ</dc:creator>
  <cp:lastModifiedBy>Daphne van Duin</cp:lastModifiedBy>
  <cp:revision>52</cp:revision>
  <dcterms:created xsi:type="dcterms:W3CDTF">2018-03-28T13:04:14Z</dcterms:created>
  <dcterms:modified xsi:type="dcterms:W3CDTF">2025-04-08T10:14:13Z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2018-03-08T00:00:00Z</vt:filetime>
  </property>
  <property fmtid="{D5CDD505-2E9C-101B-9397-08002B2CF9AE}" pid="3" name="Creator">
    <vt:lpwstr>Adobe InDesign CC 13.0 (Macintosh)</vt:lpwstr>
  </property>
  <property fmtid="{D5CDD505-2E9C-101B-9397-08002B2CF9AE}" pid="4" name="LastSaved">
    <vt:filetime>2018-03-28T00:00:00Z</vt:filetime>
  </property>
  <property fmtid="{D5CDD505-2E9C-101B-9397-08002B2CF9AE}" pid="5" name="ContentTypeId">
    <vt:lpwstr>0x0101003869FFC44DEAD543BC1D352E2CA3530D</vt:lpwstr>
  </property>
  <property fmtid="{D5CDD505-2E9C-101B-9397-08002B2CF9AE}" pid="6" name="Order">
    <vt:r8>620200</vt:r8>
  </property>
  <property fmtid="{D5CDD505-2E9C-101B-9397-08002B2CF9AE}" pid="7" name="MediaServiceImageTags">
    <vt:lpwstr/>
  </property>
  <property fmtid="{D5CDD505-2E9C-101B-9397-08002B2CF9AE}" pid="8" name="xd_ProgID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xd_Signature">
    <vt:lpwstr/>
  </property>
</Properties>
</file>