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9" r:id="rId5"/>
  </p:sldMasterIdLst>
  <p:notesMasterIdLst>
    <p:notesMasterId r:id="rId27"/>
  </p:notesMasterIdLst>
  <p:sldIdLst>
    <p:sldId id="256" r:id="rId6"/>
    <p:sldId id="263" r:id="rId7"/>
    <p:sldId id="279" r:id="rId8"/>
    <p:sldId id="280" r:id="rId9"/>
    <p:sldId id="282" r:id="rId10"/>
    <p:sldId id="281" r:id="rId11"/>
    <p:sldId id="283" r:id="rId12"/>
    <p:sldId id="293" r:id="rId13"/>
    <p:sldId id="294" r:id="rId14"/>
    <p:sldId id="267" r:id="rId15"/>
    <p:sldId id="297" r:id="rId16"/>
    <p:sldId id="269" r:id="rId17"/>
    <p:sldId id="295" r:id="rId18"/>
    <p:sldId id="270" r:id="rId19"/>
    <p:sldId id="298" r:id="rId20"/>
    <p:sldId id="299" r:id="rId21"/>
    <p:sldId id="300" r:id="rId22"/>
    <p:sldId id="301" r:id="rId23"/>
    <p:sldId id="302" r:id="rId24"/>
    <p:sldId id="304" r:id="rId25"/>
    <p:sldId id="305" r:id="rId26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an Jobsis" initials="D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90F"/>
    <a:srgbClr val="E50053"/>
    <a:srgbClr val="161412"/>
    <a:srgbClr val="F2F2F2"/>
    <a:srgbClr val="F29100"/>
    <a:srgbClr val="F39200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68A36-43CD-4BE5-9B80-E59F252F6DE4}" v="3" dt="2025-11-10T07:11:48.5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7062" autoAdjust="0"/>
  </p:normalViewPr>
  <p:slideViewPr>
    <p:cSldViewPr>
      <p:cViewPr varScale="1">
        <p:scale>
          <a:sx n="97" d="100"/>
          <a:sy n="97" d="100"/>
        </p:scale>
        <p:origin x="247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19C55-774B-4737-B8FC-F91844E082F0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B125B-D0E7-4E31-B441-F08898C951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813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veranderen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kopieer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verhaal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BELANGRIJK: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gebeuren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zonder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opmaak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unformated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text)</a:t>
            </a:r>
          </a:p>
          <a:p>
            <a:pPr marL="685800" lvl="1" indent="-228600"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 Mac doe je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Command + Control + V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unformated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text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kiezen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 Windows doe je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door op de Home tab links het Paste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klikken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kiezen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Paste Special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unformated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text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(https://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nutsandboltsspeedtraining.com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-tutorials/paste-special-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/)</a:t>
            </a:r>
          </a:p>
          <a:p>
            <a:pPr marL="685800" lvl="1" indent="-228600">
              <a:buAutoNum type="arabicPeriod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PowerPoint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versie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werken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‘Tab’ om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opmaak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krijgen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lopende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opmaken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AutoNum type="arabicPeriod"/>
            </a:pPr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marL="685800" lvl="1" indent="-228600">
              <a:buAutoNum type="arabicPeriod"/>
            </a:pPr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marL="685800" lvl="1" indent="-228600">
              <a:buAutoNum type="arabicPeriod"/>
            </a:pPr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marL="685800" lvl="1" indent="-228600">
              <a:buAutoNum type="arabicPeriod"/>
            </a:pPr>
            <a:r>
              <a:rPr lang="en-US" dirty="0"/>
              <a:t>Bullet wit</a:t>
            </a:r>
          </a:p>
          <a:p>
            <a:pPr marL="685800" lvl="1" indent="-228600">
              <a:buAutoNum type="arabicPeriod"/>
            </a:pPr>
            <a:r>
              <a:rPr lang="en-US" dirty="0"/>
              <a:t>Bullet </a:t>
            </a:r>
            <a:r>
              <a:rPr lang="en-US" dirty="0" err="1"/>
              <a:t>roze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‘Shift Tab’ om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vorige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opmaak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krijgen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N.B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het ‘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Voorblad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‘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Titelpagina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de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kop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wit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zwart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mogelijk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B125B-D0E7-4E31-B441-F08898C951F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258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bg>
      <p:bgPr>
        <a:gradFill>
          <a:gsLst>
            <a:gs pos="0">
              <a:srgbClr val="F29100"/>
            </a:gs>
            <a:gs pos="100000">
              <a:srgbClr val="E5005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440000" y="3600000"/>
            <a:ext cx="17280000" cy="123120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baseline="0"/>
            </a:lvl1pPr>
          </a:lstStyle>
          <a:p>
            <a:r>
              <a:rPr lang="nl-NL" dirty="0"/>
              <a:t>Kop wit</a:t>
            </a:r>
            <a:endParaRPr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1440000" y="4860000"/>
            <a:ext cx="17280000" cy="5638800"/>
          </a:xfrm>
        </p:spPr>
        <p:txBody>
          <a:bodyPr/>
          <a:lstStyle>
            <a:lvl1pPr>
              <a:defRPr baseline="0"/>
            </a:lvl1pPr>
            <a:lvl6pPr>
              <a:defRPr baseline="0"/>
            </a:lvl6pPr>
          </a:lstStyle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020" y="3815023"/>
            <a:ext cx="7041461" cy="1161092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133" b="0" cap="all" spc="16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753923" indent="0">
              <a:buNone/>
              <a:defRPr sz="3133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1020" y="5183452"/>
            <a:ext cx="7041461" cy="42822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451619" y="5183452"/>
            <a:ext cx="7013818" cy="42822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51619" y="3815023"/>
            <a:ext cx="7041461" cy="1161092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133" b="0" cap="all" spc="16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753923" indent="0">
              <a:buNone/>
              <a:defRPr sz="3133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696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42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67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10052050" cy="1130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326871" y="3700239"/>
            <a:ext cx="7398309" cy="188241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3628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7515" y="1326964"/>
            <a:ext cx="7941120" cy="8655423"/>
          </a:xfrm>
        </p:spPr>
        <p:txBody>
          <a:bodyPr>
            <a:normAutofit/>
          </a:bodyPr>
          <a:lstStyle>
            <a:lvl1pPr>
              <a:defRPr sz="3133">
                <a:solidFill>
                  <a:schemeClr val="tx1"/>
                </a:solidFill>
              </a:defRPr>
            </a:lvl1pPr>
            <a:lvl2pPr>
              <a:defRPr sz="2638">
                <a:solidFill>
                  <a:schemeClr val="tx1"/>
                </a:solidFill>
              </a:defRPr>
            </a:lvl2pPr>
            <a:lvl3pPr>
              <a:defRPr sz="2638">
                <a:solidFill>
                  <a:schemeClr val="tx1"/>
                </a:solidFill>
              </a:defRPr>
            </a:lvl3pPr>
            <a:lvl4pPr>
              <a:defRPr sz="2638">
                <a:solidFill>
                  <a:schemeClr val="tx1"/>
                </a:solidFill>
              </a:defRPr>
            </a:lvl4pPr>
            <a:lvl5pPr>
              <a:defRPr sz="2638">
                <a:solidFill>
                  <a:schemeClr val="tx1"/>
                </a:solidFill>
              </a:defRPr>
            </a:lvl5pPr>
            <a:lvl6pPr>
              <a:defRPr sz="2638"/>
            </a:lvl6pPr>
            <a:lvl7pPr>
              <a:defRPr sz="2638"/>
            </a:lvl7pPr>
            <a:lvl8pPr>
              <a:defRPr sz="2638"/>
            </a:lvl8pPr>
            <a:lvl9pPr>
              <a:defRPr sz="2638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9525" y="5854078"/>
            <a:ext cx="6257401" cy="36181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474">
                <a:solidFill>
                  <a:srgbClr val="FFFFFF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326871" y="10283969"/>
            <a:ext cx="8450577" cy="52777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575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10052048" cy="1130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333221" y="3700239"/>
            <a:ext cx="7412064" cy="1871105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3628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52049" y="0"/>
            <a:ext cx="10062104" cy="1130935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527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9525" y="5854078"/>
            <a:ext cx="6257401" cy="3618130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474">
                <a:solidFill>
                  <a:srgbClr val="FFFFFF"/>
                </a:solidFill>
              </a:defRPr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2EF78E3-FDA3-4D28-AAA2-0B81F349A39D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326871" y="10283969"/>
            <a:ext cx="8450577" cy="52777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0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223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268621" y="1545611"/>
            <a:ext cx="2141350" cy="821812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9051" y="1545611"/>
            <a:ext cx="10221050" cy="821812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085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30859" y="1130936"/>
            <a:ext cx="17140437" cy="1899676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30859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30859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82715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982714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813033" y="3402691"/>
            <a:ext cx="5458263" cy="95029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958" b="0">
                <a:solidFill>
                  <a:schemeClr val="accent1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813033" y="4352992"/>
            <a:ext cx="5458263" cy="4510099"/>
          </a:xfrm>
        </p:spPr>
        <p:txBody>
          <a:bodyPr anchor="t">
            <a:normAutofit/>
          </a:bodyPr>
          <a:lstStyle>
            <a:lvl1pPr marL="0" indent="0" algn="ctr">
              <a:buNone/>
              <a:defRPr sz="230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2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440000" y="3600000"/>
            <a:ext cx="17280000" cy="1519148"/>
          </a:xfrm>
        </p:spPr>
        <p:txBody>
          <a:bodyPr/>
          <a:lstStyle>
            <a:lvl1pPr>
              <a:defRPr baseline="0">
                <a:solidFill>
                  <a:srgbClr val="161412"/>
                </a:solidFill>
              </a:defRPr>
            </a:lvl1pPr>
          </a:lstStyle>
          <a:p>
            <a:r>
              <a:rPr lang="en-US" dirty="0"/>
              <a:t>Kop </a:t>
            </a:r>
            <a:r>
              <a:rPr lang="en-US" dirty="0" err="1"/>
              <a:t>zwart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1439999" y="4860000"/>
            <a:ext cx="17280000" cy="3276600"/>
          </a:xfrm>
        </p:spPr>
        <p:txBody>
          <a:bodyPr/>
          <a:lstStyle/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9685750"/>
            <a:ext cx="3499976" cy="162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92" y="628253"/>
            <a:ext cx="872893" cy="8243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l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9685750"/>
            <a:ext cx="3499976" cy="162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22" y="629660"/>
            <a:ext cx="872894" cy="824400"/>
          </a:xfrm>
          <a:prstGeom prst="rect">
            <a:avLst/>
          </a:prstGeom>
        </p:spPr>
      </p:pic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1440000" y="2159999"/>
            <a:ext cx="17280000" cy="7228476"/>
          </a:xfrm>
        </p:spPr>
        <p:txBody>
          <a:bodyPr/>
          <a:lstStyle/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- stroo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/>
          <p:cNvSpPr/>
          <p:nvPr userDrawn="1"/>
        </p:nvSpPr>
        <p:spPr>
          <a:xfrm>
            <a:off x="0" y="11039350"/>
            <a:ext cx="20104099" cy="27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22" y="629660"/>
            <a:ext cx="872894" cy="8244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1440000" y="2159999"/>
            <a:ext cx="17280000" cy="8280000"/>
          </a:xfrm>
        </p:spPr>
        <p:txBody>
          <a:bodyPr/>
          <a:lstStyle/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98" y="2478346"/>
            <a:ext cx="1452282" cy="13716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50850" y="4359275"/>
            <a:ext cx="7478830" cy="6096000"/>
          </a:xfrm>
        </p:spPr>
        <p:txBody>
          <a:bodyPr/>
          <a:lstStyle/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6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638663" y="3935918"/>
            <a:ext cx="14826774" cy="271424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6266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4263" y="7177667"/>
            <a:ext cx="11215575" cy="204467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32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78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589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638663" y="3935918"/>
            <a:ext cx="14826774" cy="2714244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6266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4263" y="7177537"/>
            <a:ext cx="11215575" cy="2086214"/>
          </a:xfrm>
        </p:spPr>
        <p:txBody>
          <a:bodyPr anchor="t" anchorCtr="1">
            <a:normAutofit/>
          </a:bodyPr>
          <a:lstStyle>
            <a:lvl1pPr marL="0" indent="0">
              <a:buNone/>
              <a:defRPr sz="3298">
                <a:solidFill>
                  <a:schemeClr val="tx1"/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8508" y="4350330"/>
            <a:ext cx="7043972" cy="5115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51618" y="4350330"/>
            <a:ext cx="7041459" cy="511539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531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9100"/>
            </a:gs>
            <a:gs pos="100000">
              <a:srgbClr val="E5005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92" y="628253"/>
            <a:ext cx="872894" cy="824399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1440000" y="1468528"/>
            <a:ext cx="17280000" cy="15191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Kop wit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440000" y="3140075"/>
            <a:ext cx="17280000" cy="7407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1"/>
            <a:r>
              <a:rPr lang="en-US" dirty="0" err="1"/>
              <a:t>Subkop</a:t>
            </a:r>
            <a:r>
              <a:rPr lang="en-US" dirty="0"/>
              <a:t> wit</a:t>
            </a:r>
          </a:p>
          <a:p>
            <a:pPr lvl="2"/>
            <a:r>
              <a:rPr lang="en-US" dirty="0" err="1"/>
              <a:t>Subkop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3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zwart</a:t>
            </a:r>
            <a:endParaRPr lang="en-US" dirty="0"/>
          </a:p>
          <a:p>
            <a:pPr lvl="4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wit</a:t>
            </a:r>
          </a:p>
          <a:p>
            <a:pPr lvl="5"/>
            <a:r>
              <a:rPr lang="en-US" dirty="0" err="1"/>
              <a:t>Lopende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roze</a:t>
            </a:r>
            <a:endParaRPr lang="en-US" dirty="0"/>
          </a:p>
          <a:p>
            <a:pPr lvl="6"/>
            <a:r>
              <a:rPr lang="en-US" dirty="0"/>
              <a:t>Bullet </a:t>
            </a:r>
            <a:r>
              <a:rPr lang="en-US" dirty="0" err="1"/>
              <a:t>zwart</a:t>
            </a:r>
            <a:endParaRPr lang="en-US" dirty="0"/>
          </a:p>
          <a:p>
            <a:pPr lvl="7"/>
            <a:r>
              <a:rPr lang="en-US" dirty="0"/>
              <a:t>Bullet wit</a:t>
            </a:r>
          </a:p>
          <a:p>
            <a:pPr lvl="8"/>
            <a:r>
              <a:rPr lang="en-US" dirty="0"/>
              <a:t>Bullet </a:t>
            </a:r>
            <a:r>
              <a:rPr lang="en-US" dirty="0" err="1"/>
              <a:t>roze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6" r:id="rId5"/>
  </p:sldLayoutIdLst>
  <p:hf sldNum="0" hdr="0" ftr="0" dt="0"/>
  <p:txStyles>
    <p:titleStyle>
      <a:lvl1pPr eaLnBrk="1" fontAlgn="t" hangingPunct="1">
        <a:defRPr sz="8000" b="1" i="0" baseline="0">
          <a:solidFill>
            <a:schemeClr val="bg1"/>
          </a:solidFill>
          <a:latin typeface="Arial" charset="0"/>
          <a:ea typeface="+mj-ea"/>
          <a:cs typeface="+mj-cs"/>
        </a:defRPr>
      </a:lvl1pPr>
    </p:titleStyle>
    <p:bodyStyle>
      <a:lvl1pPr marL="3600" eaLnBrk="1" hangingPunct="1">
        <a:defRPr sz="5000" b="0" i="0" baseline="0">
          <a:solidFill>
            <a:srgbClr val="161412"/>
          </a:solidFill>
          <a:latin typeface="Arial" charset="0"/>
          <a:ea typeface="+mn-ea"/>
          <a:cs typeface="+mn-cs"/>
        </a:defRPr>
      </a:lvl1pPr>
      <a:lvl2pPr marL="3600" eaLnBrk="1" hangingPunct="1">
        <a:defRPr sz="5000" b="0" i="0" baseline="0">
          <a:solidFill>
            <a:schemeClr val="bg1"/>
          </a:solidFill>
          <a:latin typeface="Arial" charset="0"/>
          <a:ea typeface="+mn-ea"/>
          <a:cs typeface="+mn-cs"/>
        </a:defRPr>
      </a:lvl2pPr>
      <a:lvl3pPr marL="3600" eaLnBrk="1" hangingPunct="1">
        <a:defRPr sz="5000" b="0" i="0" baseline="0">
          <a:solidFill>
            <a:srgbClr val="E50053"/>
          </a:solidFill>
          <a:latin typeface="Arial" charset="0"/>
          <a:ea typeface="+mn-ea"/>
          <a:cs typeface="+mn-cs"/>
        </a:defRPr>
      </a:lvl3pPr>
      <a:lvl4pPr marL="3600" eaLnBrk="1" hangingPunct="1">
        <a:defRPr sz="3500" baseline="0">
          <a:solidFill>
            <a:srgbClr val="161412"/>
          </a:solidFill>
          <a:latin typeface="Arial" charset="0"/>
          <a:ea typeface="+mn-ea"/>
          <a:cs typeface="+mn-cs"/>
        </a:defRPr>
      </a:lvl4pPr>
      <a:lvl5pPr marL="3600" eaLnBrk="1" hangingPunct="1">
        <a:defRPr sz="3500" baseline="0">
          <a:solidFill>
            <a:schemeClr val="bg1"/>
          </a:solidFill>
          <a:latin typeface="Arial" charset="0"/>
          <a:ea typeface="+mn-ea"/>
          <a:cs typeface="+mn-cs"/>
        </a:defRPr>
      </a:lvl5pPr>
      <a:lvl6pPr marL="3600" eaLnBrk="1" hangingPunct="1">
        <a:defRPr sz="3500" baseline="0">
          <a:solidFill>
            <a:srgbClr val="E50053"/>
          </a:solidFill>
          <a:latin typeface="arial" charset="0"/>
          <a:ea typeface="+mn-ea"/>
          <a:cs typeface="+mn-cs"/>
        </a:defRPr>
      </a:lvl6pPr>
      <a:lvl7pPr marL="460800" indent="-457200" eaLnBrk="1" hangingPunct="1">
        <a:buFont typeface="Arial" charset="0"/>
        <a:buChar char="•"/>
        <a:defRPr sz="3500" baseline="0">
          <a:solidFill>
            <a:srgbClr val="161412"/>
          </a:solidFill>
          <a:latin typeface="Arial" charset="0"/>
          <a:ea typeface="+mn-ea"/>
          <a:cs typeface="+mn-cs"/>
        </a:defRPr>
      </a:lvl7pPr>
      <a:lvl8pPr marL="460800" indent="-457200" eaLnBrk="1" hangingPunct="1">
        <a:buFont typeface="Arial" charset="0"/>
        <a:buChar char="•"/>
        <a:defRPr sz="3500" baseline="0">
          <a:solidFill>
            <a:schemeClr val="bg1"/>
          </a:solidFill>
          <a:latin typeface="Arial" charset="0"/>
          <a:ea typeface="+mn-ea"/>
          <a:cs typeface="+mn-cs"/>
        </a:defRPr>
      </a:lvl8pPr>
      <a:lvl9pPr marL="460800" indent="-457200" eaLnBrk="1" hangingPunct="1">
        <a:buFont typeface="Arial" charset="0"/>
        <a:buChar char="•"/>
        <a:defRPr sz="3500" baseline="0">
          <a:solidFill>
            <a:srgbClr val="E50053"/>
          </a:solidFill>
          <a:latin typeface="Arial" charset="0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679051" y="1590849"/>
            <a:ext cx="12745999" cy="196028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9051" y="4350331"/>
            <a:ext cx="12745999" cy="511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7211" y="10288270"/>
            <a:ext cx="4540812" cy="534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8664" y="10283969"/>
            <a:ext cx="9730815" cy="5277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41014" y="10253811"/>
            <a:ext cx="603123" cy="60316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814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1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ctr" defTabSz="1507846" rtl="0" eaLnBrk="1" latinLnBrk="0" hangingPunct="1">
        <a:lnSpc>
          <a:spcPct val="90000"/>
        </a:lnSpc>
        <a:spcBef>
          <a:spcPct val="0"/>
        </a:spcBef>
        <a:buNone/>
        <a:defRPr sz="4617" kern="1200" cap="all" spc="33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96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53923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30884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7846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84807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64911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6pPr>
      <a:lvl7pPr marL="2447632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7pPr>
      <a:lvl8pPr marL="2732970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04696" indent="-376961" algn="l" defTabSz="1507846" rtl="0" eaLnBrk="1" latinLnBrk="0" hangingPunct="1">
        <a:lnSpc>
          <a:spcPct val="100000"/>
        </a:lnSpc>
        <a:spcBef>
          <a:spcPts val="1649"/>
        </a:spcBef>
        <a:buClr>
          <a:schemeClr val="accent2"/>
        </a:buClr>
        <a:buFont typeface="Arial" panose="020B0604020202020204" pitchFamily="34" charset="0"/>
        <a:buChar char="•"/>
        <a:defRPr sz="263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et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1650" y="3278411"/>
            <a:ext cx="17280000" cy="1231200"/>
          </a:xfrm>
        </p:spPr>
        <p:txBody>
          <a:bodyPr/>
          <a:lstStyle/>
          <a:p>
            <a:r>
              <a:rPr lang="nl-NL" dirty="0"/>
              <a:t>Welkom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994" y="4934595"/>
            <a:ext cx="17280000" cy="5638800"/>
          </a:xfrm>
        </p:spPr>
        <p:txBody>
          <a:bodyPr/>
          <a:lstStyle/>
          <a:p>
            <a:pPr lvl="1" algn="ctr"/>
            <a:r>
              <a:rPr lang="nl-NL" dirty="0"/>
              <a:t>Bijeenkomst Buitenlandse reizen 2026 </a:t>
            </a:r>
          </a:p>
          <a:p>
            <a:pPr lvl="1" algn="ctr"/>
            <a:endParaRPr lang="nl-NL" dirty="0"/>
          </a:p>
          <a:p>
            <a:pPr lvl="1" algn="ctr"/>
            <a:r>
              <a:rPr lang="nl-NL" dirty="0"/>
              <a:t>mavo-4</a:t>
            </a:r>
          </a:p>
          <a:p>
            <a:pPr lvl="1" algn="ctr"/>
            <a:endParaRPr lang="nl-NL" dirty="0"/>
          </a:p>
          <a:p>
            <a:pPr lvl="1"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203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BC2DD-7BEF-4066-BCDA-A0368A8C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921" y="1614359"/>
            <a:ext cx="7398309" cy="1937511"/>
          </a:xfrm>
        </p:spPr>
        <p:txBody>
          <a:bodyPr vert="horz" lIns="301562" tIns="301562" rIns="301562" bIns="301562" rtlCol="0" anchor="ctr">
            <a:normAutofit/>
          </a:bodyPr>
          <a:lstStyle/>
          <a:p>
            <a:r>
              <a:rPr lang="en-US" sz="3958" dirty="0" err="1"/>
              <a:t>maandag</a:t>
            </a:r>
            <a:r>
              <a:rPr lang="en-US" sz="3958" dirty="0"/>
              <a:t> 2 </a:t>
            </a:r>
            <a:r>
              <a:rPr lang="en-US" sz="3958" dirty="0" err="1"/>
              <a:t>maart</a:t>
            </a:r>
            <a:endParaRPr lang="en-US" sz="3958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CD4D7F-A15E-0F9F-7F5D-68E8E0CF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28" r="21229" b="-1"/>
          <a:stretch/>
        </p:blipFill>
        <p:spPr>
          <a:xfrm>
            <a:off x="34" y="413"/>
            <a:ext cx="10036584" cy="11308540"/>
          </a:xfrm>
          <a:prstGeom prst="rect">
            <a:avLst/>
          </a:prstGeom>
        </p:spPr>
      </p:pic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id="{5D9E8F74-7B41-4687-A226-8E2EAACE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3805" y="3936033"/>
            <a:ext cx="7398309" cy="5367775"/>
          </a:xfrm>
        </p:spPr>
        <p:txBody>
          <a:bodyPr vert="horz" lIns="150781" tIns="75390" rIns="150781" bIns="75390" rtlCol="0" anchor="t"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1648"/>
              </a:spcBef>
            </a:pPr>
            <a:r>
              <a:rPr lang="en-US" sz="395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Voorlopig</a:t>
            </a:r>
            <a:r>
              <a:rPr lang="en-US" sz="39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95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</a:t>
            </a:r>
            <a:r>
              <a:rPr lang="en-US" sz="39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376555" algn="l">
              <a:lnSpc>
                <a:spcPct val="100000"/>
              </a:lnSpc>
              <a:spcBef>
                <a:spcPts val="1648"/>
              </a:spcBef>
              <a:buFont typeface="Arial" panose="020B0604020202020204" pitchFamily="34" charset="0"/>
              <a:buChar char="•"/>
            </a:pP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Fietstocht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langs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o.a.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Buckingham   Palace, Royal Guards, Big Ben </a:t>
            </a: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Tower Bridge.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Vrije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middag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Vrije </a:t>
            </a: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keuze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diner 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Fotospeurtocht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bij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Picadilly Circus</a:t>
            </a:r>
            <a:endParaRPr lang="en-US" sz="3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Pin on ghats | Queens guard, British guard, Royal guard">
            <a:extLst>
              <a:ext uri="{FF2B5EF4-FFF2-40B4-BE49-F238E27FC236}">
                <a16:creationId xmlns:a16="http://schemas.microsoft.com/office/drawing/2014/main" id="{C776EE2D-578D-5BCA-ED86-FE04E879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1892" y="5210620"/>
            <a:ext cx="1872208" cy="281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0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A6136-CFCC-88BC-0B21-BEC95B77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5BB10-4E4A-97EF-B873-8448221C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921" y="1614359"/>
            <a:ext cx="7398309" cy="1937511"/>
          </a:xfrm>
        </p:spPr>
        <p:txBody>
          <a:bodyPr vert="horz" lIns="301562" tIns="301562" rIns="301562" bIns="301562" rtlCol="0" anchor="ctr">
            <a:normAutofit/>
          </a:bodyPr>
          <a:lstStyle/>
          <a:p>
            <a:r>
              <a:rPr lang="en-US" sz="3958" dirty="0" err="1"/>
              <a:t>Dinsdag</a:t>
            </a:r>
            <a:r>
              <a:rPr lang="en-US" sz="3958" dirty="0"/>
              <a:t> 3 </a:t>
            </a:r>
            <a:r>
              <a:rPr lang="en-US" sz="3958" dirty="0" err="1"/>
              <a:t>maart</a:t>
            </a:r>
            <a:endParaRPr lang="en-US" sz="3958" dirty="0"/>
          </a:p>
        </p:txBody>
      </p:sp>
      <p:sp>
        <p:nvSpPr>
          <p:cNvPr id="9" name="Tijdelijke aanduiding voor tekst 14">
            <a:extLst>
              <a:ext uri="{FF2B5EF4-FFF2-40B4-BE49-F238E27FC236}">
                <a16:creationId xmlns:a16="http://schemas.microsoft.com/office/drawing/2014/main" id="{9ACF1A01-316C-4C98-6515-B17532BD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3805" y="3936033"/>
            <a:ext cx="7398309" cy="5367775"/>
          </a:xfrm>
        </p:spPr>
        <p:txBody>
          <a:bodyPr vert="horz" lIns="150781" tIns="75390" rIns="150781" bIns="75390" rtlCol="0" anchor="t"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Voorlopig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376555" algn="l">
              <a:lnSpc>
                <a:spcPct val="100000"/>
              </a:lnSpc>
              <a:spcBef>
                <a:spcPts val="1648"/>
              </a:spcBef>
              <a:buFont typeface="Arial" panose="020B0604020202020204" pitchFamily="34" charset="0"/>
              <a:buChar char="•"/>
            </a:pP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  Underground (= metro)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Voetbalstadion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Londen Dungeon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Sealife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Gezamenlijk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diner</a:t>
            </a: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Afsluitende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activiteit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AD5C07-D73F-96E0-F03F-FBB507404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9" r="21034" b="2"/>
          <a:stretch/>
        </p:blipFill>
        <p:spPr>
          <a:xfrm>
            <a:off x="-453" y="-538013"/>
            <a:ext cx="10042271" cy="73590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FA800E6-4C7D-5FCE-DE32-95EA514FF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8" r="-2" b="-2"/>
          <a:stretch/>
        </p:blipFill>
        <p:spPr>
          <a:xfrm>
            <a:off x="33" y="5650479"/>
            <a:ext cx="10041632" cy="73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7"/>
            <a:ext cx="20104098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3923"/>
            <a:endParaRPr lang="en-US" sz="2968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99"/>
            <a:ext cx="7674740" cy="11308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3923"/>
            <a:endParaRPr lang="en-US" sz="2968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984663-DEEA-48D7-BC5B-D5961B40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70" y="3965931"/>
            <a:ext cx="5020996" cy="2684161"/>
          </a:xfrm>
        </p:spPr>
        <p:txBody>
          <a:bodyPr vert="horz" lIns="452342" tIns="301562" rIns="452342" bIns="301562" rtlCol="0" anchor="ctr" anchorCtr="1">
            <a:normAutofit/>
          </a:bodyPr>
          <a:lstStyle/>
          <a:p>
            <a:r>
              <a:rPr lang="en-US" dirty="0" err="1"/>
              <a:t>Woensdag</a:t>
            </a:r>
            <a:r>
              <a:rPr lang="en-US" dirty="0"/>
              <a:t> 3 </a:t>
            </a:r>
            <a:r>
              <a:rPr lang="en-US" dirty="0" err="1"/>
              <a:t>maart</a:t>
            </a:r>
            <a:endParaRPr lang="en-US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75561A6-942E-43BD-86C3-773BC4E64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9838" y="7177560"/>
            <a:ext cx="3975061" cy="2044534"/>
          </a:xfrm>
        </p:spPr>
        <p:txBody>
          <a:bodyPr vert="horz" lIns="150781" tIns="75390" rIns="150781" bIns="7539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968" b="1">
                <a:solidFill>
                  <a:srgbClr val="FFFFFF"/>
                </a:solidFill>
              </a:rPr>
              <a:t>Terugreis naar huis. </a:t>
            </a:r>
            <a:br>
              <a:rPr lang="en-US" sz="2968" b="1">
                <a:solidFill>
                  <a:srgbClr val="FFFFFF"/>
                </a:solidFill>
              </a:rPr>
            </a:br>
            <a:r>
              <a:rPr lang="en-US" sz="2968" b="1">
                <a:solidFill>
                  <a:srgbClr val="FFFFFF"/>
                </a:solidFill>
              </a:rPr>
              <a:t>In Tilburg rond 19:00u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70C54D-6BDA-C604-17A1-9F7B06DA8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7"/>
          <a:stretch/>
        </p:blipFill>
        <p:spPr>
          <a:xfrm>
            <a:off x="8730206" y="2493159"/>
            <a:ext cx="10318429" cy="58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01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56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7"/>
            <a:ext cx="20104098" cy="113085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3923"/>
            <a:endParaRPr lang="en-US" sz="2968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7"/>
            <a:ext cx="7674740" cy="113085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3923"/>
            <a:endParaRPr lang="en-US" sz="2968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6022" y="902147"/>
            <a:ext cx="7128792" cy="2466502"/>
          </a:xfrm>
          <a:noFill/>
          <a:ln>
            <a:solidFill>
              <a:schemeClr val="bg1"/>
            </a:solidFill>
          </a:ln>
        </p:spPr>
        <p:txBody>
          <a:bodyPr vert="horz" wrap="square" lIns="301562" tIns="301562" rIns="301562" bIns="301562" rtlCol="0" anchor="ctr">
            <a:normAutofit/>
          </a:bodyPr>
          <a:lstStyle/>
          <a:p>
            <a:r>
              <a:rPr lang="en-US" sz="4287" dirty="0">
                <a:solidFill>
                  <a:schemeClr val="bg1"/>
                </a:solidFill>
              </a:rPr>
              <a:t>Hostel: </a:t>
            </a:r>
            <a:br>
              <a:rPr lang="en-US" sz="4287" dirty="0">
                <a:solidFill>
                  <a:schemeClr val="bg1"/>
                </a:solidFill>
              </a:rPr>
            </a:br>
            <a:r>
              <a:rPr lang="en-US" sz="4287" dirty="0">
                <a:solidFill>
                  <a:schemeClr val="bg1"/>
                </a:solidFill>
              </a:rPr>
              <a:t>St. Christoffer’s Inn – The Village</a:t>
            </a:r>
          </a:p>
        </p:txBody>
      </p:sp>
      <p:pic>
        <p:nvPicPr>
          <p:cNvPr id="2050" name="Picture 2" descr="St Christopher's Inn London Bridge - The Village, London (updated prices  2025)">
            <a:extLst>
              <a:ext uri="{FF2B5EF4-FFF2-40B4-BE49-F238E27FC236}">
                <a16:creationId xmlns:a16="http://schemas.microsoft.com/office/drawing/2014/main" id="{6966C34E-786D-5D4C-3F3D-E8C03A6A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80" y="74973"/>
            <a:ext cx="5442667" cy="363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 Christopher's Inn London Bridge - The Village, Londen (bijgewerkte  prijzen 2025)">
            <a:extLst>
              <a:ext uri="{FF2B5EF4-FFF2-40B4-BE49-F238E27FC236}">
                <a16:creationId xmlns:a16="http://schemas.microsoft.com/office/drawing/2014/main" id="{05784001-6F03-1020-B86B-5B424E079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4"/>
          <a:stretch>
            <a:fillRect/>
          </a:stretch>
        </p:blipFill>
        <p:spPr bwMode="auto">
          <a:xfrm>
            <a:off x="14147966" y="7759749"/>
            <a:ext cx="5362747" cy="334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 Christopher's Inn London Bridge - The Village, Londen (bijgewerkte  prijzen 2025)">
            <a:extLst>
              <a:ext uri="{FF2B5EF4-FFF2-40B4-BE49-F238E27FC236}">
                <a16:creationId xmlns:a16="http://schemas.microsoft.com/office/drawing/2014/main" id="{89DBDCBA-EAAB-CFDA-92E5-6A1BC5587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679" y="3949099"/>
            <a:ext cx="5362747" cy="35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t Christopher's The Village London Bridge - London, England -  HostelsCentral.com | EN">
            <a:extLst>
              <a:ext uri="{FF2B5EF4-FFF2-40B4-BE49-F238E27FC236}">
                <a16:creationId xmlns:a16="http://schemas.microsoft.com/office/drawing/2014/main" id="{E7B11416-B661-C7CC-04D6-D15EF7CEE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b="8340"/>
          <a:stretch>
            <a:fillRect/>
          </a:stretch>
        </p:blipFill>
        <p:spPr bwMode="auto">
          <a:xfrm>
            <a:off x="7934067" y="7759749"/>
            <a:ext cx="5473380" cy="334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t Christopher's Inn London Bridge - The Village, Londen (bijgewerkte  prijzen 2025)">
            <a:extLst>
              <a:ext uri="{FF2B5EF4-FFF2-40B4-BE49-F238E27FC236}">
                <a16:creationId xmlns:a16="http://schemas.microsoft.com/office/drawing/2014/main" id="{616E2BA3-01FB-D8CD-4895-EE86A870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95" y="3953747"/>
            <a:ext cx="5431138" cy="36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D1F21E20-17B8-69C2-AF67-AB8AA635E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388" y="76887"/>
            <a:ext cx="5574670" cy="37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AECCB81-4D18-7462-85E9-2A7B6865E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24" y="6014715"/>
            <a:ext cx="7686161" cy="4897438"/>
          </a:xfrm>
          <a:prstGeom prst="rect">
            <a:avLst/>
          </a:prstGeom>
        </p:spPr>
      </p:pic>
      <p:sp>
        <p:nvSpPr>
          <p:cNvPr id="13" name="Pijl: links 12">
            <a:extLst>
              <a:ext uri="{FF2B5EF4-FFF2-40B4-BE49-F238E27FC236}">
                <a16:creationId xmlns:a16="http://schemas.microsoft.com/office/drawing/2014/main" id="{BC3771C4-F59B-4BEB-6290-2BC38C971D8E}"/>
              </a:ext>
            </a:extLst>
          </p:cNvPr>
          <p:cNvSpPr/>
          <p:nvPr/>
        </p:nvSpPr>
        <p:spPr>
          <a:xfrm rot="15231693">
            <a:off x="3975928" y="6010390"/>
            <a:ext cx="2990718" cy="576064"/>
          </a:xfrm>
          <a:prstGeom prst="leftArrow">
            <a:avLst>
              <a:gd name="adj1" fmla="val 38791"/>
              <a:gd name="adj2" fmla="val 1292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78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60F2438A-3688-1B04-EF83-2A79972C6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396" y="1614359"/>
            <a:ext cx="9770589" cy="1937511"/>
          </a:xfrm>
        </p:spPr>
        <p:txBody>
          <a:bodyPr>
            <a:normAutofit/>
          </a:bodyPr>
          <a:lstStyle/>
          <a:p>
            <a:r>
              <a:rPr lang="nl-NL" sz="3958" dirty="0"/>
              <a:t>PASPOORT + E.T.A.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6EFF8D5-9356-D643-C433-EF0F70509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2" r="26847" b="2"/>
          <a:stretch/>
        </p:blipFill>
        <p:spPr>
          <a:xfrm>
            <a:off x="34" y="413"/>
            <a:ext cx="7679735" cy="11308540"/>
          </a:xfrm>
          <a:prstGeom prst="rect">
            <a:avLst/>
          </a:prstGeom>
        </p:spPr>
      </p:pic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E27A3A3F-BA50-246A-C673-740FFD98D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9396" y="4354788"/>
            <a:ext cx="9770589" cy="5367775"/>
          </a:xfrm>
        </p:spPr>
        <p:txBody>
          <a:bodyPr>
            <a:normAutofit/>
          </a:bodyPr>
          <a:lstStyle/>
          <a:p>
            <a:r>
              <a:rPr lang="nl-NL" dirty="0"/>
              <a:t>We kunnen alleen met een</a:t>
            </a:r>
            <a:r>
              <a:rPr lang="nl-NL" b="1" dirty="0"/>
              <a:t> geldig paspoort </a:t>
            </a:r>
            <a:r>
              <a:rPr lang="nl-NL" dirty="0"/>
              <a:t>naar Groot-</a:t>
            </a:r>
            <a:r>
              <a:rPr lang="nl-NL" dirty="0" err="1"/>
              <a:t>Brittanië</a:t>
            </a:r>
            <a:r>
              <a:rPr lang="nl-NL" dirty="0"/>
              <a:t> reizen. Het paspoort moet tenminste geldig zijn tot na verblijf in Groot-Brittannië. </a:t>
            </a:r>
          </a:p>
          <a:p>
            <a:r>
              <a:rPr lang="nl-NL" dirty="0"/>
              <a:t>Een ID-kaart is dus niet geldig!!!!</a:t>
            </a:r>
          </a:p>
          <a:p>
            <a:r>
              <a:rPr lang="nl-NL" dirty="0"/>
              <a:t>Je hebt ook een </a:t>
            </a:r>
            <a:r>
              <a:rPr lang="nl-NL" b="1" dirty="0"/>
              <a:t>E.T.A. </a:t>
            </a:r>
            <a:r>
              <a:rPr lang="nl-NL" dirty="0"/>
              <a:t>nodig (soort visum). Deze kost 16 pond (ongeveer 20 euro) en moet je zelf regelen en betalen. Deze moet je </a:t>
            </a:r>
            <a:r>
              <a:rPr lang="nl-NL" dirty="0">
                <a:hlinkClick r:id="rId3"/>
              </a:rPr>
              <a:t>hier</a:t>
            </a:r>
            <a:r>
              <a:rPr lang="nl-NL" dirty="0"/>
              <a:t> aanvragen.</a:t>
            </a:r>
          </a:p>
        </p:txBody>
      </p:sp>
    </p:spTree>
    <p:extLst>
      <p:ext uri="{BB962C8B-B14F-4D97-AF65-F5344CB8AC3E}">
        <p14:creationId xmlns:p14="http://schemas.microsoft.com/office/powerpoint/2010/main" val="232307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hemel, grafische vormgeving, illustratie&#10;&#10;Door AI gegenereerde inhoud is mogelijk onjuist.">
            <a:extLst>
              <a:ext uri="{FF2B5EF4-FFF2-40B4-BE49-F238E27FC236}">
                <a16:creationId xmlns:a16="http://schemas.microsoft.com/office/drawing/2014/main" id="{ECB5E699-9957-7023-8554-ACB738A53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>
            <a:fillRect/>
          </a:stretch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4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42D0A-E05A-1385-E918-EAEE6FE2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920" y="1614074"/>
            <a:ext cx="7398309" cy="1937647"/>
          </a:xfrm>
        </p:spPr>
        <p:txBody>
          <a:bodyPr>
            <a:normAutofit/>
          </a:bodyPr>
          <a:lstStyle/>
          <a:p>
            <a:r>
              <a:rPr lang="nl-NL" sz="3900" b="1" dirty="0"/>
              <a:t>Zondag 1 maart</a:t>
            </a:r>
          </a:p>
        </p:txBody>
      </p:sp>
      <p:pic>
        <p:nvPicPr>
          <p:cNvPr id="5" name="Afbeelding 4" descr="Afbeelding met buitenshuis, gebouw, hemel, wolk&#10;&#10;Door AI gegenereerde inhoud is mogelijk onjuist.">
            <a:extLst>
              <a:ext uri="{FF2B5EF4-FFF2-40B4-BE49-F238E27FC236}">
                <a16:creationId xmlns:a16="http://schemas.microsoft.com/office/drawing/2014/main" id="{955DC530-1914-4C50-00A1-92825078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r="-1" b="3515"/>
          <a:stretch>
            <a:fillRect/>
          </a:stretch>
        </p:blipFill>
        <p:spPr>
          <a:xfrm>
            <a:off x="20" y="10"/>
            <a:ext cx="10036597" cy="1130934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6D9985-E06C-621F-C0C8-828BFF36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8920" y="4354696"/>
            <a:ext cx="7398309" cy="5368152"/>
          </a:xfrm>
        </p:spPr>
        <p:txBody>
          <a:bodyPr>
            <a:normAutofit/>
          </a:bodyPr>
          <a:lstStyle/>
          <a:p>
            <a:r>
              <a:rPr lang="nl-NL" dirty="0"/>
              <a:t>Vertrek 7.00 uur vanaf Stappegoor</a:t>
            </a:r>
          </a:p>
          <a:p>
            <a:r>
              <a:rPr lang="nl-NL" dirty="0"/>
              <a:t>Omstreeks 17.00 uur in Berlijn</a:t>
            </a:r>
          </a:p>
          <a:p>
            <a:r>
              <a:rPr lang="nl-NL" dirty="0"/>
              <a:t>Kamersleutels verdelen</a:t>
            </a:r>
          </a:p>
          <a:p>
            <a:r>
              <a:rPr lang="nl-NL" dirty="0"/>
              <a:t>Tijd om op te frissen</a:t>
            </a:r>
          </a:p>
          <a:p>
            <a:r>
              <a:rPr lang="nl-NL" dirty="0"/>
              <a:t>Gezamenlijk diner </a:t>
            </a:r>
          </a:p>
          <a:p>
            <a:r>
              <a:rPr lang="nl-NL" dirty="0"/>
              <a:t>Bezoek aan de </a:t>
            </a:r>
            <a:r>
              <a:rPr lang="nl-NL" dirty="0" err="1"/>
              <a:t>Fernsehturm</a:t>
            </a:r>
            <a:r>
              <a:rPr lang="nl-NL" b="1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024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DFC42-234B-FCB3-0088-EB511D9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70" y="1590848"/>
            <a:ext cx="6347870" cy="1960287"/>
          </a:xfrm>
        </p:spPr>
        <p:txBody>
          <a:bodyPr>
            <a:normAutofit/>
          </a:bodyPr>
          <a:lstStyle/>
          <a:p>
            <a:r>
              <a:rPr lang="nl-NL"/>
              <a:t>Maandag 2 maart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4F2042-4775-42DE-94FF-719386200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870" y="4350329"/>
            <a:ext cx="6347870" cy="5115400"/>
          </a:xfrm>
        </p:spPr>
        <p:txBody>
          <a:bodyPr>
            <a:normAutofit/>
          </a:bodyPr>
          <a:lstStyle/>
          <a:p>
            <a:r>
              <a:rPr lang="nl-NL" dirty="0"/>
              <a:t>Ontbijt</a:t>
            </a:r>
          </a:p>
          <a:p>
            <a:r>
              <a:rPr lang="nl-NL" dirty="0"/>
              <a:t>Bezoek aan Stasi gevangenis </a:t>
            </a:r>
          </a:p>
          <a:p>
            <a:r>
              <a:rPr lang="nl-NL" dirty="0"/>
              <a:t>Lunch op eigen gelegenheid</a:t>
            </a:r>
          </a:p>
          <a:p>
            <a:r>
              <a:rPr lang="nl-NL" dirty="0"/>
              <a:t>Bezoek aan </a:t>
            </a:r>
            <a:r>
              <a:rPr lang="nl-NL" dirty="0" err="1"/>
              <a:t>Tempelhof</a:t>
            </a:r>
            <a:endParaRPr lang="nl-NL" dirty="0"/>
          </a:p>
          <a:p>
            <a:r>
              <a:rPr lang="nl-NL" dirty="0"/>
              <a:t>Gezamenlijk diner</a:t>
            </a:r>
          </a:p>
          <a:p>
            <a:r>
              <a:rPr lang="nl-NL" dirty="0"/>
              <a:t>Bowlen</a:t>
            </a:r>
          </a:p>
          <a:p>
            <a:endParaRPr lang="nl-NL" dirty="0"/>
          </a:p>
        </p:txBody>
      </p:sp>
      <p:pic>
        <p:nvPicPr>
          <p:cNvPr id="2050" name="Picture 2" descr="~ Stasi-Gefängnis Berlin Hohenschönhausen Teil 2~ Foto &amp; Bild ...">
            <a:extLst>
              <a:ext uri="{FF2B5EF4-FFF2-40B4-BE49-F238E27FC236}">
                <a16:creationId xmlns:a16="http://schemas.microsoft.com/office/drawing/2014/main" id="{984B5F14-6193-A19D-20DA-6D49CD0B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 r="-1" b="17110"/>
          <a:stretch>
            <a:fillRect/>
          </a:stretch>
        </p:blipFill>
        <p:spPr bwMode="auto">
          <a:xfrm>
            <a:off x="8992063" y="-3"/>
            <a:ext cx="11112490" cy="562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mpelhof Flughafen Berlin | Luchthavens, Berlijn, Potsdam">
            <a:extLst>
              <a:ext uri="{FF2B5EF4-FFF2-40B4-BE49-F238E27FC236}">
                <a16:creationId xmlns:a16="http://schemas.microsoft.com/office/drawing/2014/main" id="{874C4BAB-1D9E-1E76-66A3-93CE30E8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3" r="-1" b="-1"/>
          <a:stretch>
            <a:fillRect/>
          </a:stretch>
        </p:blipFill>
        <p:spPr bwMode="auto">
          <a:xfrm>
            <a:off x="8991609" y="5684833"/>
            <a:ext cx="11112491" cy="56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69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5ED8A-A537-3F8C-969F-A47D8965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70" y="1590848"/>
            <a:ext cx="6347870" cy="1960287"/>
          </a:xfrm>
        </p:spPr>
        <p:txBody>
          <a:bodyPr>
            <a:normAutofit/>
          </a:bodyPr>
          <a:lstStyle/>
          <a:p>
            <a:r>
              <a:rPr lang="nl-NL"/>
              <a:t>Dinsdag 3 maart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F428-C004-13A7-DCF5-05E3CCB24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870" y="4350329"/>
            <a:ext cx="6347870" cy="5115400"/>
          </a:xfrm>
        </p:spPr>
        <p:txBody>
          <a:bodyPr>
            <a:normAutofit/>
          </a:bodyPr>
          <a:lstStyle/>
          <a:p>
            <a:r>
              <a:rPr lang="nl-NL" dirty="0"/>
              <a:t>Ontbijten</a:t>
            </a:r>
          </a:p>
          <a:p>
            <a:r>
              <a:rPr lang="nl-NL" dirty="0"/>
              <a:t>Highlight tour Berlin on Bike </a:t>
            </a:r>
          </a:p>
          <a:p>
            <a:r>
              <a:rPr lang="nl-NL" dirty="0"/>
              <a:t>‘s Middags vrije tijd in combinatie met speurtocht</a:t>
            </a:r>
          </a:p>
          <a:p>
            <a:r>
              <a:rPr lang="nl-NL" dirty="0"/>
              <a:t>Gezamenlijk diner</a:t>
            </a:r>
          </a:p>
          <a:p>
            <a:r>
              <a:rPr lang="nl-NL" dirty="0"/>
              <a:t>Bezoek aan Club Matrix</a:t>
            </a:r>
          </a:p>
        </p:txBody>
      </p:sp>
      <p:pic>
        <p:nvPicPr>
          <p:cNvPr id="2050" name="Picture 2" descr="Berlin’s famous East Side Gallery will now be protected from ...">
            <a:extLst>
              <a:ext uri="{FF2B5EF4-FFF2-40B4-BE49-F238E27FC236}">
                <a16:creationId xmlns:a16="http://schemas.microsoft.com/office/drawing/2014/main" id="{D455327E-8E79-F19D-F97A-7CECB2E1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-1" b="18446"/>
          <a:stretch>
            <a:fillRect/>
          </a:stretch>
        </p:blipFill>
        <p:spPr bwMode="auto">
          <a:xfrm>
            <a:off x="8992063" y="-3"/>
            <a:ext cx="11112490" cy="562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rix Club (Berlín) 2019 | mayo | Qué saber antes de ir | Lo más ...">
            <a:extLst>
              <a:ext uri="{FF2B5EF4-FFF2-40B4-BE49-F238E27FC236}">
                <a16:creationId xmlns:a16="http://schemas.microsoft.com/office/drawing/2014/main" id="{8C1A6389-F0A8-0253-8DB3-CDA6FF39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-1" b="-1"/>
          <a:stretch>
            <a:fillRect/>
          </a:stretch>
        </p:blipFill>
        <p:spPr bwMode="auto">
          <a:xfrm>
            <a:off x="8991609" y="5684833"/>
            <a:ext cx="11112491" cy="56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0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C9320-59D4-1F49-D680-C4C0CA4B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8920" y="1614074"/>
            <a:ext cx="7398309" cy="1937647"/>
          </a:xfrm>
        </p:spPr>
        <p:txBody>
          <a:bodyPr>
            <a:normAutofit/>
          </a:bodyPr>
          <a:lstStyle/>
          <a:p>
            <a:r>
              <a:rPr lang="nl-NL" sz="3900"/>
              <a:t>Woensdag 4 maart</a:t>
            </a:r>
          </a:p>
        </p:txBody>
      </p:sp>
      <p:pic>
        <p:nvPicPr>
          <p:cNvPr id="1026" name="Picture 2" descr="KaDeWe - Das Kaufhaus des Westens in Berlin">
            <a:extLst>
              <a:ext uri="{FF2B5EF4-FFF2-40B4-BE49-F238E27FC236}">
                <a16:creationId xmlns:a16="http://schemas.microsoft.com/office/drawing/2014/main" id="{E9252320-6CF2-E3E1-E7B0-3956C3C0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r="21338"/>
          <a:stretch>
            <a:fillRect/>
          </a:stretch>
        </p:blipFill>
        <p:spPr bwMode="auto">
          <a:xfrm>
            <a:off x="20" y="10"/>
            <a:ext cx="10036597" cy="113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A21890-D574-620D-D1C9-EA908CEB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8920" y="4354696"/>
            <a:ext cx="7398309" cy="5368152"/>
          </a:xfrm>
        </p:spPr>
        <p:txBody>
          <a:bodyPr>
            <a:normAutofit/>
          </a:bodyPr>
          <a:lstStyle/>
          <a:p>
            <a:r>
              <a:rPr lang="nl-NL" dirty="0"/>
              <a:t>Ontbijten</a:t>
            </a:r>
          </a:p>
          <a:p>
            <a:r>
              <a:rPr lang="nl-NL" dirty="0"/>
              <a:t>Kamers controleren &amp; uitchecken</a:t>
            </a:r>
          </a:p>
          <a:p>
            <a:r>
              <a:rPr lang="nl-NL" dirty="0"/>
              <a:t>Bus richting KDW</a:t>
            </a:r>
          </a:p>
          <a:p>
            <a:r>
              <a:rPr lang="nl-NL" dirty="0"/>
              <a:t>Vrije tijd + zelf zorgen voor een lunch</a:t>
            </a:r>
          </a:p>
          <a:p>
            <a:r>
              <a:rPr lang="nl-NL" dirty="0"/>
              <a:t>13.00 uur vertrek richting Stappegoor</a:t>
            </a:r>
          </a:p>
          <a:p>
            <a:r>
              <a:rPr lang="nl-NL" dirty="0"/>
              <a:t>± 18.00 uur stop bij McDonalds o.i.d.</a:t>
            </a:r>
          </a:p>
          <a:p>
            <a:r>
              <a:rPr lang="nl-NL" dirty="0"/>
              <a:t>Aankomst Stappegoor ± 22.00 uur</a:t>
            </a:r>
          </a:p>
        </p:txBody>
      </p:sp>
    </p:spTree>
    <p:extLst>
      <p:ext uri="{BB962C8B-B14F-4D97-AF65-F5344CB8AC3E}">
        <p14:creationId xmlns:p14="http://schemas.microsoft.com/office/powerpoint/2010/main" val="192412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nl-NL" b="1" dirty="0"/>
              <a:t>Programma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Algemene informatie reizen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Berlijn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Londen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Uitdelen inschrijfformulieren</a:t>
            </a:r>
          </a:p>
        </p:txBody>
      </p:sp>
    </p:spTree>
    <p:extLst>
      <p:ext uri="{BB962C8B-B14F-4D97-AF65-F5344CB8AC3E}">
        <p14:creationId xmlns:p14="http://schemas.microsoft.com/office/powerpoint/2010/main" val="2076087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019FF-C3F0-6AD2-5A37-A466A632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070" y="686123"/>
            <a:ext cx="7398309" cy="1882413"/>
          </a:xfrm>
        </p:spPr>
        <p:txBody>
          <a:bodyPr/>
          <a:lstStyle/>
          <a:p>
            <a:r>
              <a:rPr lang="nl-NL"/>
              <a:t>Thuisblijversprogramma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60ED14-AB25-B7EF-3B05-D677ACCBB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124" y="2918371"/>
            <a:ext cx="8140519" cy="787770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4000" dirty="0"/>
              <a:t>Vier dagdelen:</a:t>
            </a:r>
            <a:br>
              <a:rPr lang="nl-NL" sz="4000" dirty="0"/>
            </a:br>
            <a:r>
              <a:rPr lang="nl-NL" sz="4000" dirty="0"/>
              <a:t>* </a:t>
            </a:r>
            <a:r>
              <a:rPr lang="nl-NL" sz="4000" dirty="0">
                <a:solidFill>
                  <a:srgbClr val="FFFF00"/>
                </a:solidFill>
              </a:rPr>
              <a:t>sportief</a:t>
            </a:r>
            <a:br>
              <a:rPr lang="nl-NL" sz="4000" dirty="0"/>
            </a:br>
            <a:r>
              <a:rPr lang="nl-NL" sz="4000" dirty="0"/>
              <a:t>* </a:t>
            </a:r>
            <a:r>
              <a:rPr lang="nl-NL" sz="4000" dirty="0">
                <a:solidFill>
                  <a:srgbClr val="0000FF"/>
                </a:solidFill>
              </a:rPr>
              <a:t>cultureel</a:t>
            </a:r>
            <a:br>
              <a:rPr lang="nl-NL" sz="4000" dirty="0"/>
            </a:br>
            <a:r>
              <a:rPr lang="nl-NL" sz="4000" dirty="0"/>
              <a:t>* </a:t>
            </a:r>
            <a:r>
              <a:rPr lang="nl-NL" sz="4000" dirty="0">
                <a:solidFill>
                  <a:srgbClr val="00B050"/>
                </a:solidFill>
              </a:rPr>
              <a:t>sociaal</a:t>
            </a:r>
            <a:br>
              <a:rPr lang="nl-NL" sz="4000" dirty="0"/>
            </a:br>
            <a:r>
              <a:rPr lang="nl-NL" sz="4000" dirty="0"/>
              <a:t>* </a:t>
            </a:r>
            <a:r>
              <a:rPr lang="nl-NL" sz="4000" dirty="0">
                <a:solidFill>
                  <a:srgbClr val="FF0000"/>
                </a:solidFill>
              </a:rPr>
              <a:t>educatief</a:t>
            </a:r>
          </a:p>
          <a:p>
            <a:pPr marL="457200" indent="-457200">
              <a:buFont typeface="+mj-lt"/>
              <a:buAutoNum type="arabicPeriod"/>
            </a:pPr>
            <a:endParaRPr lang="nl-NL" sz="3200" dirty="0"/>
          </a:p>
          <a:p>
            <a:r>
              <a:rPr lang="nl-NL" sz="3200" dirty="0"/>
              <a:t>Programma in overleg met deelnemers ontworpen. </a:t>
            </a:r>
          </a:p>
          <a:p>
            <a:r>
              <a:rPr lang="nl-NL" sz="4400" dirty="0">
                <a:solidFill>
                  <a:srgbClr val="FF0000"/>
                </a:solidFill>
              </a:rPr>
              <a:t>2-3-4-5 maart</a:t>
            </a:r>
          </a:p>
          <a:p>
            <a:endParaRPr lang="nl-NL" sz="3200" dirty="0">
              <a:solidFill>
                <a:srgbClr val="FF0000"/>
              </a:solidFill>
            </a:endParaRPr>
          </a:p>
          <a:p>
            <a:r>
              <a:rPr lang="nl-NL" sz="3200" dirty="0">
                <a:solidFill>
                  <a:srgbClr val="FF0000"/>
                </a:solidFill>
              </a:rPr>
              <a:t>2 verplichte bijeenkomsten vooraf</a:t>
            </a:r>
            <a:br>
              <a:rPr lang="nl-NL" sz="3200" dirty="0">
                <a:solidFill>
                  <a:srgbClr val="FF0000"/>
                </a:solidFill>
              </a:rPr>
            </a:br>
            <a:r>
              <a:rPr lang="nl-NL" sz="3200" dirty="0">
                <a:solidFill>
                  <a:schemeClr val="bg1"/>
                </a:solidFill>
              </a:rPr>
              <a:t>DEELNAME = VERPLICHT</a:t>
            </a:r>
          </a:p>
          <a:p>
            <a:r>
              <a:rPr lang="nl-NL" sz="3200" dirty="0">
                <a:solidFill>
                  <a:srgbClr val="FF0000"/>
                </a:solidFill>
              </a:rPr>
              <a:t>Dit geldt ook voor de Londen en Berlijn reis.</a:t>
            </a:r>
            <a:br>
              <a:rPr lang="nl-NL" sz="3200" dirty="0">
                <a:solidFill>
                  <a:srgbClr val="FF0000"/>
                </a:solidFill>
              </a:rPr>
            </a:br>
            <a:endParaRPr lang="nl-NL" sz="3200" dirty="0">
              <a:solidFill>
                <a:srgbClr val="FF0000"/>
              </a:solidFill>
            </a:endParaRPr>
          </a:p>
          <a:p>
            <a:endParaRPr lang="nl-NL" sz="32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78B280-20CE-8669-7C7C-E3314F0C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557" y="369255"/>
            <a:ext cx="5932120" cy="26957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F7A5FD-9B84-84D4-3D31-B545E024E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086" y="4557900"/>
            <a:ext cx="5229679" cy="27601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0FD0ED-FA05-790A-336C-FFABCFFBB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8474" y="5983321"/>
            <a:ext cx="6074952" cy="3981375"/>
          </a:xfrm>
          <a:prstGeom prst="rect">
            <a:avLst/>
          </a:prstGeom>
        </p:spPr>
      </p:pic>
      <p:pic>
        <p:nvPicPr>
          <p:cNvPr id="1028" name="Picture 4" descr="Wat is de leukste winkelstraat van Brabant? | Zoover vakantieblog">
            <a:extLst>
              <a:ext uri="{FF2B5EF4-FFF2-40B4-BE49-F238E27FC236}">
                <a16:creationId xmlns:a16="http://schemas.microsoft.com/office/drawing/2014/main" id="{06387632-9F89-1C7D-39D7-88F05795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9" y="7543480"/>
            <a:ext cx="4948296" cy="3711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otterdam - Things to do and travel guide">
            <a:extLst>
              <a:ext uri="{FF2B5EF4-FFF2-40B4-BE49-F238E27FC236}">
                <a16:creationId xmlns:a16="http://schemas.microsoft.com/office/drawing/2014/main" id="{15721753-BF05-048C-8144-0DACDEED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363" y="1910259"/>
            <a:ext cx="6483077" cy="3415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1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3197" y="2570992"/>
            <a:ext cx="16937705" cy="7170128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59314D-EA2D-5260-17CD-54DEA182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50" y="1590848"/>
            <a:ext cx="12745999" cy="1960287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defTabSz="914400"/>
            <a:r>
              <a:rPr lang="en-US" sz="2800" spc="200" dirty="0" err="1"/>
              <a:t>Vragen</a:t>
            </a:r>
            <a:r>
              <a:rPr lang="en-US" sz="2800" spc="200" dirty="0"/>
              <a:t>?</a:t>
            </a:r>
            <a:br>
              <a:rPr lang="en-US" sz="2800" spc="200" dirty="0"/>
            </a:br>
            <a:r>
              <a:rPr lang="en-US" sz="2800" spc="200" dirty="0" err="1"/>
              <a:t>Uitdelen</a:t>
            </a:r>
            <a:r>
              <a:rPr lang="en-US" sz="2800" spc="200" dirty="0"/>
              <a:t> </a:t>
            </a:r>
            <a:r>
              <a:rPr lang="en-US" sz="2800" spc="200" dirty="0" err="1"/>
              <a:t>inschrijfformulier</a:t>
            </a:r>
            <a:endParaRPr lang="en-US" sz="2800" spc="2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C032B56-6815-4E1D-7935-4320441B11C4}"/>
              </a:ext>
            </a:extLst>
          </p:cNvPr>
          <p:cNvSpPr/>
          <p:nvPr/>
        </p:nvSpPr>
        <p:spPr>
          <a:xfrm>
            <a:off x="3673836" y="4074154"/>
            <a:ext cx="13321480" cy="416380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Tijdelijke aanduiding voor inhoud 11" descr="Afbeelding met hemel, buitenshuis, voertuig, Landvoertuig&#10;&#10;Door AI gegenereerde inhoud is mogelijk onjuist.">
            <a:extLst>
              <a:ext uri="{FF2B5EF4-FFF2-40B4-BE49-F238E27FC236}">
                <a16:creationId xmlns:a16="http://schemas.microsoft.com/office/drawing/2014/main" id="{A2DA692F-A143-D6CE-2C29-61F41B6AC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46" y="4532266"/>
            <a:ext cx="6120521" cy="3427492"/>
          </a:xfrm>
        </p:spPr>
      </p:pic>
      <p:pic>
        <p:nvPicPr>
          <p:cNvPr id="14" name="Afbeelding 13" descr="Afbeelding met hemel, gebouw, buitenshuis, panorama&#10;&#10;Door AI gegenereerde inhoud is mogelijk onjuist.">
            <a:extLst>
              <a:ext uri="{FF2B5EF4-FFF2-40B4-BE49-F238E27FC236}">
                <a16:creationId xmlns:a16="http://schemas.microsoft.com/office/drawing/2014/main" id="{FFA3B084-C800-4960-B9A8-B6F2D1F24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22" y="4485517"/>
            <a:ext cx="6420678" cy="34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40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835026" y="2159999"/>
            <a:ext cx="19082120" cy="8280000"/>
          </a:xfrm>
        </p:spPr>
        <p:txBody>
          <a:bodyPr/>
          <a:lstStyle/>
          <a:p>
            <a:pPr lvl="2"/>
            <a:r>
              <a:rPr lang="nl-NL" b="1" dirty="0"/>
              <a:t>Algemene informatie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Keuze: Berlijn, Londen of thuisblijversprogramma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Reizen van zondag 1 maart t/m woensdag 4 maart 2026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Thuisblijversprogramma start pas op maandag 2 maart.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Reisbegeleiding door docenten</a:t>
            </a:r>
          </a:p>
        </p:txBody>
      </p:sp>
    </p:spTree>
    <p:extLst>
      <p:ext uri="{BB962C8B-B14F-4D97-AF65-F5344CB8AC3E}">
        <p14:creationId xmlns:p14="http://schemas.microsoft.com/office/powerpoint/2010/main" val="236735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nl-NL" b="1" dirty="0"/>
              <a:t>Aanmelding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Aanmelden via formulier voor </a:t>
            </a:r>
            <a:r>
              <a:rPr lang="nl-NL" dirty="0">
                <a:solidFill>
                  <a:srgbClr val="FF0000"/>
                </a:solidFill>
              </a:rPr>
              <a:t>dinsdag 18 november - 12.00 u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Inleveren bij je eigen mentor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Inschrijven in groepen van 2 of 3.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u="sng" dirty="0">
                <a:solidFill>
                  <a:schemeClr val="tx1"/>
                </a:solidFill>
              </a:rPr>
              <a:t>Als groep</a:t>
            </a:r>
            <a:r>
              <a:rPr lang="nl-NL" dirty="0">
                <a:solidFill>
                  <a:schemeClr val="tx1"/>
                </a:solidFill>
              </a:rPr>
              <a:t> geef je een voorkeur aan voor Berlijn of Londen!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1"/>
                </a:solidFill>
              </a:rPr>
              <a:t>Thuisblijversprogamma</a:t>
            </a: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Loting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nl-NL" b="1" dirty="0"/>
              <a:t>Financiën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Ouderbijdrage per reis is ongeveer 500 euro.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Iedereen mag mee.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Betalingsverplichting na inschrijven!</a:t>
            </a:r>
          </a:p>
          <a:p>
            <a:pPr marL="918000" lvl="2" indent="-914400">
              <a:buAutoNum type="arabicPeriod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Reis kan alleen doorgaan bij voldoende betalingen. </a:t>
            </a:r>
          </a:p>
        </p:txBody>
      </p:sp>
    </p:spTree>
    <p:extLst>
      <p:ext uri="{BB962C8B-B14F-4D97-AF65-F5344CB8AC3E}">
        <p14:creationId xmlns:p14="http://schemas.microsoft.com/office/powerpoint/2010/main" val="194857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2"/>
            <a:r>
              <a:rPr lang="nl-NL" b="1" dirty="0"/>
              <a:t>Bijkomende zaken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Reisverzekering en annuleringsverzekering zelf regelen.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Berlijn: ID-kaart of paspoort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Londen: Paspoort + ETA (+/- 20 euro)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lvl="2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5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lvl="2"/>
            <a:r>
              <a:rPr lang="nl-NL" b="1" dirty="0"/>
              <a:t>Belangrijke gegevens</a:t>
            </a:r>
          </a:p>
          <a:p>
            <a:pPr lvl="2"/>
            <a:endParaRPr lang="nl-NL" dirty="0"/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Toestemming, ID-kopie, belangrijke telefoonnummers, allergieën en medische informatie </a:t>
            </a:r>
            <a:r>
              <a:rPr lang="nl-NL" dirty="0" err="1">
                <a:solidFill>
                  <a:schemeClr val="tx1"/>
                </a:solidFill>
              </a:rPr>
              <a:t>tzt</a:t>
            </a:r>
            <a:r>
              <a:rPr lang="nl-NL">
                <a:solidFill>
                  <a:schemeClr val="tx1"/>
                </a:solidFill>
              </a:rPr>
              <a:t> online </a:t>
            </a:r>
            <a:r>
              <a:rPr lang="nl-NL" dirty="0">
                <a:solidFill>
                  <a:schemeClr val="tx1"/>
                </a:solidFill>
              </a:rPr>
              <a:t>indienen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Altijd online beschikbaar voor begeleiders en school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Voor ouders mogelijkheid contact op te nemen met reisleiding</a:t>
            </a:r>
          </a:p>
          <a:p>
            <a:pPr marL="689400" lvl="2" indent="-6858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  <a:p>
            <a:pPr marL="689400" lvl="2" indent="-6858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Gegevens worden na afloop vernietigd</a:t>
            </a:r>
          </a:p>
          <a:p>
            <a:pPr lvl="2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5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2317760-A2B0-72EA-64B6-B4959C25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4" r="26432"/>
          <a:stretch/>
        </p:blipFill>
        <p:spPr>
          <a:xfrm>
            <a:off x="34" y="-12182"/>
            <a:ext cx="10052015" cy="113211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7D7A7F-6DD7-B329-5CE0-D631FAAB02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7" r="12279" b="-1"/>
          <a:stretch/>
        </p:blipFill>
        <p:spPr>
          <a:xfrm>
            <a:off x="10052049" y="413"/>
            <a:ext cx="10052052" cy="1130854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848BBDE-3C78-FB52-3927-606E5F40712B}"/>
              </a:ext>
            </a:extLst>
          </p:cNvPr>
          <p:cNvSpPr txBox="1"/>
          <p:nvPr/>
        </p:nvSpPr>
        <p:spPr>
          <a:xfrm>
            <a:off x="2347194" y="326083"/>
            <a:ext cx="14826774" cy="2714054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452342" tIns="301562" rIns="452342" bIns="301562" rtlCol="0" anchor="ctr" anchorCtr="1">
            <a:normAutofit fontScale="92500" lnSpcReduction="20000"/>
          </a:bodyPr>
          <a:lstStyle/>
          <a:p>
            <a:pPr algn="ctr" defTabSz="1507846">
              <a:lnSpc>
                <a:spcPct val="90000"/>
              </a:lnSpc>
              <a:spcBef>
                <a:spcPct val="0"/>
              </a:spcBef>
              <a:spcAft>
                <a:spcPts val="989"/>
              </a:spcAft>
            </a:pPr>
            <a:r>
              <a:rPr lang="en-US" sz="19900" cap="all" spc="330" dirty="0">
                <a:solidFill>
                  <a:srgbClr val="80090F"/>
                </a:solidFill>
                <a:latin typeface="Gill Sans MT" panose="020B0502020104020203"/>
              </a:rPr>
              <a:t>Londen </a:t>
            </a:r>
          </a:p>
        </p:txBody>
      </p:sp>
    </p:spTree>
    <p:extLst>
      <p:ext uri="{BB962C8B-B14F-4D97-AF65-F5344CB8AC3E}">
        <p14:creationId xmlns:p14="http://schemas.microsoft.com/office/powerpoint/2010/main" val="144769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378921" y="1614359"/>
            <a:ext cx="7398309" cy="1937511"/>
          </a:xfrm>
        </p:spPr>
        <p:txBody>
          <a:bodyPr vert="horz" lIns="301562" tIns="301562" rIns="301562" bIns="301562" rtlCol="0" anchor="ctr">
            <a:normAutofit/>
          </a:bodyPr>
          <a:lstStyle/>
          <a:p>
            <a:r>
              <a:rPr lang="en-US" sz="3958" dirty="0"/>
              <a:t>Zondag 1 </a:t>
            </a:r>
            <a:r>
              <a:rPr lang="en-US" sz="3958" dirty="0" err="1"/>
              <a:t>maart</a:t>
            </a:r>
            <a:endParaRPr lang="en-US" sz="3958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060E5B-3CDA-37EB-7E30-AB0136386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6" r="35971" b="-1"/>
          <a:stretch/>
        </p:blipFill>
        <p:spPr>
          <a:xfrm>
            <a:off x="34" y="413"/>
            <a:ext cx="10036584" cy="11308540"/>
          </a:xfrm>
          <a:prstGeom prst="rect">
            <a:avLst/>
          </a:prstGeom>
        </p:spPr>
      </p:pic>
      <p:sp>
        <p:nvSpPr>
          <p:cNvPr id="14" name="Tijdelijke aanduiding voor tekst 13"/>
          <p:cNvSpPr>
            <a:spLocks noGrp="1"/>
          </p:cNvSpPr>
          <p:nvPr>
            <p:ph type="body" idx="1"/>
          </p:nvPr>
        </p:nvSpPr>
        <p:spPr>
          <a:xfrm>
            <a:off x="11378921" y="3917443"/>
            <a:ext cx="7398309" cy="5367775"/>
          </a:xfrm>
        </p:spPr>
        <p:txBody>
          <a:bodyPr vert="horz" lIns="150781" tIns="75390" rIns="150781" bIns="75390" rtlCol="0" anchor="b">
            <a:normAutofit lnSpcReduction="10000"/>
          </a:bodyPr>
          <a:lstStyle/>
          <a:p>
            <a:pPr marL="94615" algn="l">
              <a:lnSpc>
                <a:spcPct val="100000"/>
              </a:lnSpc>
            </a:pPr>
            <a:r>
              <a:rPr lang="en-US" sz="39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Voorlopig</a:t>
            </a:r>
            <a:r>
              <a:rPr lang="en-US" sz="39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9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programma</a:t>
            </a:r>
            <a:r>
              <a:rPr lang="en-US" sz="39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471170" indent="-376555" algn="l">
              <a:lnSpc>
                <a:spcPct val="100000"/>
              </a:lnSpc>
              <a:spcBef>
                <a:spcPts val="1648"/>
              </a:spcBef>
              <a:buFont typeface="Arial" panose="020B0604020202020204" pitchFamily="34" charset="0"/>
              <a:buChar char="•"/>
            </a:pPr>
            <a:r>
              <a:rPr lang="en-US" sz="39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Verzamelen</a:t>
            </a:r>
            <a:r>
              <a:rPr lang="en-US" sz="3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om 06:15 u.</a:t>
            </a:r>
            <a:endParaRPr lang="en-US" sz="395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71170"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 + boot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Londen</a:t>
            </a:r>
          </a:p>
          <a:p>
            <a:pPr marL="471170"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Hostel</a:t>
            </a:r>
          </a:p>
          <a:p>
            <a:pPr marL="471170"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Stadswandeling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71170"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Gezamenlijk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diner </a:t>
            </a:r>
          </a:p>
          <a:p>
            <a:pPr marL="471170" indent="-37655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London Eye</a:t>
            </a:r>
          </a:p>
        </p:txBody>
      </p:sp>
    </p:spTree>
    <p:extLst>
      <p:ext uri="{BB962C8B-B14F-4D97-AF65-F5344CB8AC3E}">
        <p14:creationId xmlns:p14="http://schemas.microsoft.com/office/powerpoint/2010/main" val="3272977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956-MHC-powerpointpresentatie_docentversie_def.potm" id="{14E0AF6A-4BF6-4C84-807E-DD2C18D254EF}" vid="{B74A51F3-4039-461E-87F1-16AEC3378284}"/>
    </a:ext>
  </a:extLst>
</a:theme>
</file>

<file path=ppt/theme/theme2.xml><?xml version="1.0" encoding="utf-8"?>
<a:theme xmlns:a="http://schemas.openxmlformats.org/drawingml/2006/main" name="Pakket">
  <a:themeElements>
    <a:clrScheme name="Pak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ABF2ED69CC54295913D5C5F0EE4F4" ma:contentTypeVersion="18" ma:contentTypeDescription="Een nieuw document maken." ma:contentTypeScope="" ma:versionID="76453e162764fe532c8759ac0f362463">
  <xsd:schema xmlns:xsd="http://www.w3.org/2001/XMLSchema" xmlns:xs="http://www.w3.org/2001/XMLSchema" xmlns:p="http://schemas.microsoft.com/office/2006/metadata/properties" xmlns:ns1="http://schemas.microsoft.com/sharepoint/v3" xmlns:ns2="9d85349b-ac59-46df-b727-5a470aec1ccc" xmlns:ns3="be4948e9-a554-44c0-8a97-3fad10b1d3fa" targetNamespace="http://schemas.microsoft.com/office/2006/metadata/properties" ma:root="true" ma:fieldsID="1bdb6b87bb79282e3f6a66d1b9103173" ns1:_="" ns2:_="" ns3:_="">
    <xsd:import namespace="http://schemas.microsoft.com/sharepoint/v3"/>
    <xsd:import namespace="9d85349b-ac59-46df-b727-5a470aec1ccc"/>
    <xsd:import namespace="be4948e9-a554-44c0-8a97-3fad10b1d3f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85349b-ac59-46df-b727-5a470aec1c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b241f7-7787-4790-b3cc-302f9c08fc4f}" ma:internalName="TaxCatchAll" ma:showField="CatchAllData" ma:web="9d85349b-ac59-46df-b727-5a470aec1c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948e9-a554-44c0-8a97-3fad10b1d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4716614a-f01d-4325-af12-03c1bea026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e4948e9-a554-44c0-8a97-3fad10b1d3fa" xsi:nil="true"/>
    <TaxCatchAll xmlns="9d85349b-ac59-46df-b727-5a470aec1ccc" xsi:nil="true"/>
    <lcf76f155ced4ddcb4097134ff3c332f xmlns="be4948e9-a554-44c0-8a97-3fad10b1d3fa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D3102D5-BBBE-44F3-9703-C78EE052A0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d85349b-ac59-46df-b727-5a470aec1ccc"/>
    <ds:schemaRef ds:uri="be4948e9-a554-44c0-8a97-3fad10b1d3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A4B40D-6FDD-48D1-90F5-893C75D0D0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C57AEE-964F-4FAC-9C00-93BBE65A0C9E}">
  <ds:schemaRefs>
    <ds:schemaRef ds:uri="http://schemas.microsoft.com/office/2006/metadata/properties"/>
    <ds:schemaRef ds:uri="http://schemas.microsoft.com/office/infopath/2007/PartnerControls"/>
    <ds:schemaRef ds:uri="be4948e9-a554-44c0-8a97-3fad10b1d3fa"/>
    <ds:schemaRef ds:uri="9d85349b-ac59-46df-b727-5a470aec1ccc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8956-MHC-powerpointpresentatie_docentversie_def</Template>
  <TotalTime>0</TotalTime>
  <Words>672</Words>
  <Application>Microsoft Office PowerPoint</Application>
  <PresentationFormat>Aangepast</PresentationFormat>
  <Paragraphs>148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arial</vt:lpstr>
      <vt:lpstr>Calibri</vt:lpstr>
      <vt:lpstr>Gill Sans MT</vt:lpstr>
      <vt:lpstr>Kantoorthema</vt:lpstr>
      <vt:lpstr>Pakket</vt:lpstr>
      <vt:lpstr>Welkom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Zondag 1 maart</vt:lpstr>
      <vt:lpstr>maandag 2 maart</vt:lpstr>
      <vt:lpstr>Dinsdag 3 maart</vt:lpstr>
      <vt:lpstr>Woensdag 3 maart</vt:lpstr>
      <vt:lpstr>Hostel:  St. Christoffer’s Inn – The Village</vt:lpstr>
      <vt:lpstr>PASPOORT + E.T.A.</vt:lpstr>
      <vt:lpstr>PowerPoint-presentatie</vt:lpstr>
      <vt:lpstr>Zondag 1 maart</vt:lpstr>
      <vt:lpstr>Maandag 2 maart</vt:lpstr>
      <vt:lpstr>Dinsdag 3 maart</vt:lpstr>
      <vt:lpstr>Woensdag 4 maart</vt:lpstr>
      <vt:lpstr>Thuisblijversprogramma</vt:lpstr>
      <vt:lpstr>Vragen? Uitdelen inschrijfformulier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Kiki Nieuwkerk</dc:creator>
  <cp:lastModifiedBy>Karin van Berkel</cp:lastModifiedBy>
  <cp:revision>36</cp:revision>
  <dcterms:created xsi:type="dcterms:W3CDTF">2019-04-01T09:34:44Z</dcterms:created>
  <dcterms:modified xsi:type="dcterms:W3CDTF">2025-11-12T15:14:45Z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2018-03-08T00:00:00Z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2018-03-28T00:00:00Z</vt:filetime>
  </property>
  <property fmtid="{D5CDD505-2E9C-101B-9397-08002B2CF9AE}" pid="5" name="Order">
    <vt:lpwstr>4200.00000000000</vt:lpwstr>
  </property>
  <property fmtid="{D5CDD505-2E9C-101B-9397-08002B2CF9AE}" pid="6" name="xd_ProgID">
    <vt:lpwstr/>
  </property>
  <property fmtid="{D5CDD505-2E9C-101B-9397-08002B2CF9AE}" pid="7" name="ContentTypeId">
    <vt:lpwstr>0x010100C9FABF2ED69CC54295913D5C5F0EE4F4</vt:lpwstr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MediaServiceImageTags">
    <vt:lpwstr/>
  </property>
</Properties>
</file>